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61" r:id="rId2"/>
    <p:sldId id="1315" r:id="rId3"/>
    <p:sldId id="1317" r:id="rId4"/>
    <p:sldId id="559" r:id="rId5"/>
    <p:sldId id="266" r:id="rId6"/>
    <p:sldId id="403" r:id="rId7"/>
    <p:sldId id="446" r:id="rId8"/>
    <p:sldId id="421" r:id="rId9"/>
    <p:sldId id="422" r:id="rId10"/>
    <p:sldId id="376" r:id="rId11"/>
    <p:sldId id="520" r:id="rId12"/>
    <p:sldId id="557" r:id="rId13"/>
    <p:sldId id="367" r:id="rId14"/>
    <p:sldId id="366" r:id="rId15"/>
    <p:sldId id="1318" r:id="rId16"/>
    <p:sldId id="1319" r:id="rId17"/>
    <p:sldId id="493" r:id="rId18"/>
    <p:sldId id="1320" r:id="rId19"/>
    <p:sldId id="372" r:id="rId20"/>
    <p:sldId id="379" r:id="rId21"/>
    <p:sldId id="1316" r:id="rId22"/>
    <p:sldId id="378" r:id="rId23"/>
    <p:sldId id="505" r:id="rId24"/>
    <p:sldId id="506" r:id="rId25"/>
    <p:sldId id="377" r:id="rId26"/>
    <p:sldId id="438" r:id="rId27"/>
    <p:sldId id="554" r:id="rId28"/>
    <p:sldId id="556" r:id="rId29"/>
    <p:sldId id="350" r:id="rId30"/>
    <p:sldId id="411" r:id="rId31"/>
    <p:sldId id="302" r:id="rId32"/>
    <p:sldId id="303" r:id="rId33"/>
    <p:sldId id="360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3" d="100"/>
          <a:sy n="63" d="100"/>
        </p:scale>
        <p:origin x="1389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adha%20Joshi%20Main%20Data%20Folder\OneDrive%20-%20Confederation%20of%20Indian%20Industry\C%20Data\Desktop\Draft%201Growth%20Chart%20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y\Desktop\Growth%20Chart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dha%20Joshi%20Main%20Data%20Folder\OneDrive%20-%20Confederation%20of%20Indian%20Industry\C%20Data\Desktop\Draft%201Growth%20Chart%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dha%20Joshi%20Main%20Data%20Folder\OneDrive%20-%20Confederation%20of%20Indian%20Industry\C%20Data\Desktop\Draft%201Growth%20Chart%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y\Desktop\Growth%20Chart%20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y\Desktop\Growth%20Chart%20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Radha%20Joshi%20Main%20Data%20Folder\OneDrive%20-%20Confederation%20of%20Indian%20Industry\C%20Data\Desktop\Draft%201Growth%20Chart%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Assessors: % Growth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Sheet1!$B$2:$M$2</c:f>
              <c:numCache>
                <c:formatCode>0</c:formatCode>
                <c:ptCount val="12"/>
                <c:pt idx="0">
                  <c:v>100</c:v>
                </c:pt>
                <c:pt idx="1">
                  <c:v>182.14285714285714</c:v>
                </c:pt>
                <c:pt idx="2">
                  <c:v>303.57142857142856</c:v>
                </c:pt>
                <c:pt idx="3">
                  <c:v>532.14285714285711</c:v>
                </c:pt>
                <c:pt idx="4">
                  <c:v>700</c:v>
                </c:pt>
                <c:pt idx="5">
                  <c:v>892.85714285714289</c:v>
                </c:pt>
                <c:pt idx="6">
                  <c:v>1103.5714285714287</c:v>
                </c:pt>
                <c:pt idx="7">
                  <c:v>1317.8571428571429</c:v>
                </c:pt>
                <c:pt idx="8">
                  <c:v>1546.4285714285713</c:v>
                </c:pt>
                <c:pt idx="9">
                  <c:v>1814.2857142857142</c:v>
                </c:pt>
                <c:pt idx="10">
                  <c:v>2010.7142857142858</c:v>
                </c:pt>
                <c:pt idx="11">
                  <c:v>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BB-4906-A108-EF8D85588E2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9204616"/>
        <c:axId val="369205792"/>
      </c:lineChart>
      <c:catAx>
        <c:axId val="36920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9205792"/>
        <c:crosses val="autoZero"/>
        <c:auto val="1"/>
        <c:lblAlgn val="ctr"/>
        <c:lblOffset val="100"/>
        <c:noMultiLvlLbl val="0"/>
      </c:catAx>
      <c:valAx>
        <c:axId val="3692057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920461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0C-439E-87BF-33E9518F5C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0C-439E-87BF-33E9518F5C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0C-439E-87BF-33E9518F5C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0C-439E-87BF-33E9518F5C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Sheet1!$B$93:$B$96</c:f>
              <c:strCache>
                <c:ptCount val="4"/>
                <c:pt idx="0">
                  <c:v>North </c:v>
                </c:pt>
                <c:pt idx="1">
                  <c:v>South </c:v>
                </c:pt>
                <c:pt idx="2">
                  <c:v>East</c:v>
                </c:pt>
                <c:pt idx="3">
                  <c:v>West </c:v>
                </c:pt>
              </c:strCache>
            </c:strRef>
          </c:cat>
          <c:val>
            <c:numRef>
              <c:f>Sheet1!$C$93:$C$96</c:f>
              <c:numCache>
                <c:formatCode>General</c:formatCode>
                <c:ptCount val="4"/>
                <c:pt idx="0">
                  <c:v>27</c:v>
                </c:pt>
                <c:pt idx="1">
                  <c:v>23</c:v>
                </c:pt>
                <c:pt idx="2">
                  <c:v>8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0C-439E-87BF-33E9518F5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81-4997-8AE8-595B65BB94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81-4997-8AE8-595B65BB94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081-4997-8AE8-595B65BB94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081-4997-8AE8-595B65BB94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Sheet5!$A$42:$A$45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Sheet5!$B$42:$B$45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81-4997-8AE8-595B65BB9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A3F-4AC0-8D38-EF7D90B2AD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A3F-4AC0-8D38-EF7D90B2AD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A3F-4AC0-8D38-EF7D90B2AD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A3F-4AC0-8D38-EF7D90B2AD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Sheet5!$A$49:$A$52</c:f>
              <c:strCache>
                <c:ptCount val="4"/>
                <c:pt idx="0">
                  <c:v>North</c:v>
                </c:pt>
                <c:pt idx="1">
                  <c:v>South</c:v>
                </c:pt>
                <c:pt idx="2">
                  <c:v>East</c:v>
                </c:pt>
                <c:pt idx="3">
                  <c:v>West</c:v>
                </c:pt>
              </c:strCache>
            </c:strRef>
          </c:cat>
          <c:val>
            <c:numRef>
              <c:f>Sheet5!$B$49:$B$52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3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3F-4AC0-8D38-EF7D90B2AD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996061518496416E-2"/>
          <c:y val="0.90335593467483233"/>
          <c:w val="0.78228124690111833"/>
          <c:h val="7.8125546806649168E-2"/>
        </c:manualLayout>
      </c:layout>
      <c:overlay val="0"/>
      <c:spPr>
        <a:noFill/>
        <a:ln>
          <a:solidFill>
            <a:schemeClr val="bg1">
              <a:alpha val="97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Sizewise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Sheet1!$B$87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Sheet1!$A$88:$A$90</c:f>
              <c:strCache>
                <c:ptCount val="2"/>
                <c:pt idx="0">
                  <c:v>SMB</c:v>
                </c:pt>
                <c:pt idx="1">
                  <c:v>Large</c:v>
                </c:pt>
              </c:strCache>
            </c:strRef>
          </c:cat>
          <c:val>
            <c:numRef>
              <c:f>Sheet1!$B$88:$B$90</c:f>
              <c:numCache>
                <c:formatCode>General</c:formatCode>
                <c:ptCount val="3"/>
                <c:pt idx="0">
                  <c:v>35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8-4EDD-B48E-A3D8EB3D8161}"/>
            </c:ext>
          </c:extLst>
        </c:ser>
        <c:ser>
          <c:idx val="1"/>
          <c:order val="1"/>
          <c:tx>
            <c:strRef>
              <c:f>Sheet1!$C$87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Sheet1!$A$88:$A$90</c:f>
              <c:strCache>
                <c:ptCount val="2"/>
                <c:pt idx="0">
                  <c:v>SMB</c:v>
                </c:pt>
                <c:pt idx="1">
                  <c:v>Large</c:v>
                </c:pt>
              </c:strCache>
            </c:strRef>
          </c:cat>
          <c:val>
            <c:numRef>
              <c:f>Sheet1!$C$88:$C$90</c:f>
              <c:numCache>
                <c:formatCode>General</c:formatCode>
                <c:ptCount val="3"/>
                <c:pt idx="0">
                  <c:v>15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8-4EDD-B48E-A3D8EB3D8161}"/>
            </c:ext>
          </c:extLst>
        </c:ser>
        <c:ser>
          <c:idx val="2"/>
          <c:order val="2"/>
          <c:tx>
            <c:strRef>
              <c:f>Sheet1!$D$87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Sheet1!$A$88:$A$90</c:f>
              <c:strCache>
                <c:ptCount val="2"/>
                <c:pt idx="0">
                  <c:v>SMB</c:v>
                </c:pt>
                <c:pt idx="1">
                  <c:v>Large</c:v>
                </c:pt>
              </c:strCache>
            </c:strRef>
          </c:cat>
          <c:val>
            <c:numRef>
              <c:f>Sheet1!$D$88:$D$90</c:f>
              <c:numCache>
                <c:formatCode>General</c:formatCode>
                <c:ptCount val="3"/>
                <c:pt idx="0">
                  <c:v>24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98-4EDD-B48E-A3D8EB3D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2072008"/>
        <c:axId val="552076600"/>
        <c:axId val="0"/>
      </c:bar3DChart>
      <c:catAx>
        <c:axId val="552072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76600"/>
        <c:crosses val="autoZero"/>
        <c:auto val="1"/>
        <c:lblAlgn val="ctr"/>
        <c:lblOffset val="100"/>
        <c:noMultiLvlLbl val="0"/>
      </c:catAx>
      <c:valAx>
        <c:axId val="55207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207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Sheet5!$B$1</c:f>
              <c:strCache>
                <c:ptCount val="1"/>
                <c:pt idx="0">
                  <c:v>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18-4897-8F41-B61C794D42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18-4897-8F41-B61C794D42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18-4897-8F41-B61C794D42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18-4897-8F41-B61C794D42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818-4897-8F41-B61C794D42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818-4897-8F41-B61C794D42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818-4897-8F41-B61C794D42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818-4897-8F41-B61C794D42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818-4897-8F41-B61C794D42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818-4897-8F41-B61C794D424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818-4897-8F41-B61C794D424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818-4897-8F41-B61C794D424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818-4897-8F41-B61C794D424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818-4897-8F41-B61C794D42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Sheet5!$A$2:$A$15</c:f>
              <c:strCache>
                <c:ptCount val="14"/>
                <c:pt idx="0">
                  <c:v>Bakery</c:v>
                </c:pt>
                <c:pt idx="1">
                  <c:v>Alc Beverages</c:v>
                </c:pt>
                <c:pt idx="2">
                  <c:v>Non Alc Beverages</c:v>
                </c:pt>
                <c:pt idx="3">
                  <c:v>Catering</c:v>
                </c:pt>
                <c:pt idx="4">
                  <c:v>Confectionary</c:v>
                </c:pt>
                <c:pt idx="5">
                  <c:v>Dairy</c:v>
                </c:pt>
                <c:pt idx="6">
                  <c:v>Jt Application (crit 7)</c:v>
                </c:pt>
                <c:pt idx="7">
                  <c:v>Lab</c:v>
                </c:pt>
                <c:pt idx="8">
                  <c:v>Meat &amp; Poultry</c:v>
                </c:pt>
                <c:pt idx="9">
                  <c:v>Oil &amp; Fats</c:v>
                </c:pt>
                <c:pt idx="10">
                  <c:v>QSR</c:v>
                </c:pt>
                <c:pt idx="11">
                  <c:v>Snacks &amp; Savouries</c:v>
                </c:pt>
                <c:pt idx="12">
                  <c:v>Spices, Sauces &amp; Others</c:v>
                </c:pt>
                <c:pt idx="13">
                  <c:v>Warehouse</c:v>
                </c:pt>
              </c:strCache>
            </c:strRef>
          </c:cat>
          <c:val>
            <c:numRef>
              <c:f>Sheet5!$B$2:$B$15</c:f>
              <c:numCache>
                <c:formatCode>General</c:formatCode>
                <c:ptCount val="14"/>
                <c:pt idx="0">
                  <c:v>4</c:v>
                </c:pt>
                <c:pt idx="1">
                  <c:v>8</c:v>
                </c:pt>
                <c:pt idx="2">
                  <c:v>18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  <c:pt idx="12">
                  <c:v>12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818-4897-8F41-B61C794D42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Sheet5!$B$1</c:f>
              <c:strCache>
                <c:ptCount val="1"/>
                <c:pt idx="0">
                  <c:v>No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9F1-4487-B8DA-508C7B976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F1-4487-B8DA-508C7B976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F1-4487-B8DA-508C7B9769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9F1-4487-B8DA-508C7B9769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9F1-4487-B8DA-508C7B9769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9F1-4487-B8DA-508C7B9769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9F1-4487-B8DA-508C7B97692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9F1-4487-B8DA-508C7B97692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9F1-4487-B8DA-508C7B97692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9F1-4487-B8DA-508C7B97692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9F1-4487-B8DA-508C7B97692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9F1-4487-B8DA-508C7B97692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9F1-4487-B8DA-508C7B97692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F9F1-4487-B8DA-508C7B97692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F9F1-4487-B8DA-508C7B97692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F9F1-4487-B8DA-508C7B9769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Sheet5!$A$2:$A$17</c:f>
              <c:strCache>
                <c:ptCount val="16"/>
                <c:pt idx="0">
                  <c:v>Bakery</c:v>
                </c:pt>
                <c:pt idx="1">
                  <c:v>Alcoholic Beverages</c:v>
                </c:pt>
                <c:pt idx="2">
                  <c:v>Non Alc Beverages</c:v>
                </c:pt>
                <c:pt idx="3">
                  <c:v>Catering</c:v>
                </c:pt>
                <c:pt idx="4">
                  <c:v>Confectionary</c:v>
                </c:pt>
                <c:pt idx="5">
                  <c:v>Dairy</c:v>
                </c:pt>
                <c:pt idx="6">
                  <c:v>Jt Application (crit 7)</c:v>
                </c:pt>
                <c:pt idx="7">
                  <c:v>Lab</c:v>
                </c:pt>
                <c:pt idx="8">
                  <c:v>Meat &amp; Poultry</c:v>
                </c:pt>
                <c:pt idx="9">
                  <c:v>Fats &amp; Oil</c:v>
                </c:pt>
                <c:pt idx="10">
                  <c:v>QSR</c:v>
                </c:pt>
                <c:pt idx="11">
                  <c:v>Snacks &amp; Savouries</c:v>
                </c:pt>
                <c:pt idx="12">
                  <c:v>Cereals, Sauces &amp; Seasonings</c:v>
                </c:pt>
                <c:pt idx="13">
                  <c:v>Warehouse</c:v>
                </c:pt>
                <c:pt idx="14">
                  <c:v>Foodstuff intended for Particular Nutritional Uses</c:v>
                </c:pt>
                <c:pt idx="15">
                  <c:v>Tea</c:v>
                </c:pt>
              </c:strCache>
            </c:strRef>
          </c:cat>
          <c:val>
            <c:numRef>
              <c:f>Sheet5!$B$2:$B$17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0">
                  <c:v>1</c:v>
                </c:pt>
                <c:pt idx="11">
                  <c:v>7</c:v>
                </c:pt>
                <c:pt idx="12">
                  <c:v>9</c:v>
                </c:pt>
                <c:pt idx="13">
                  <c:v>4</c:v>
                </c:pt>
                <c:pt idx="14">
                  <c:v>7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9F1-4487-B8DA-508C7B976926}"/>
            </c:ext>
          </c:extLst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SMB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2-F9F1-4487-B8DA-508C7B976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4-F9F1-4487-B8DA-508C7B976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6-F9F1-4487-B8DA-508C7B9769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8-F9F1-4487-B8DA-508C7B9769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A-F9F1-4487-B8DA-508C7B9769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C-F9F1-4487-B8DA-508C7B9769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E-F9F1-4487-B8DA-508C7B97692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0-F9F1-4487-B8DA-508C7B97692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2-F9F1-4487-B8DA-508C7B97692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4-F9F1-4487-B8DA-508C7B97692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6-F9F1-4487-B8DA-508C7B97692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8-F9F1-4487-B8DA-508C7B97692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A-F9F1-4487-B8DA-508C7B97692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F9F1-4487-B8DA-508C7B97692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E-F9F1-4487-B8DA-508C7B97692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0-F9F1-4487-B8DA-508C7B976926}"/>
              </c:ext>
            </c:extLst>
          </c:dPt>
          <c:cat>
            <c:strRef>
              <c:f>Sheet5!$A$2:$A$17</c:f>
              <c:strCache>
                <c:ptCount val="16"/>
                <c:pt idx="0">
                  <c:v>Bakery</c:v>
                </c:pt>
                <c:pt idx="1">
                  <c:v>Alcoholic Beverages</c:v>
                </c:pt>
                <c:pt idx="2">
                  <c:v>Non Alc Beverages</c:v>
                </c:pt>
                <c:pt idx="3">
                  <c:v>Catering</c:v>
                </c:pt>
                <c:pt idx="4">
                  <c:v>Confectionary</c:v>
                </c:pt>
                <c:pt idx="5">
                  <c:v>Dairy</c:v>
                </c:pt>
                <c:pt idx="6">
                  <c:v>Jt Application (crit 7)</c:v>
                </c:pt>
                <c:pt idx="7">
                  <c:v>Lab</c:v>
                </c:pt>
                <c:pt idx="8">
                  <c:v>Meat &amp; Poultry</c:v>
                </c:pt>
                <c:pt idx="9">
                  <c:v>Fats &amp; Oil</c:v>
                </c:pt>
                <c:pt idx="10">
                  <c:v>QSR</c:v>
                </c:pt>
                <c:pt idx="11">
                  <c:v>Snacks &amp; Savouries</c:v>
                </c:pt>
                <c:pt idx="12">
                  <c:v>Cereals, Sauces &amp; Seasonings</c:v>
                </c:pt>
                <c:pt idx="13">
                  <c:v>Warehouse</c:v>
                </c:pt>
                <c:pt idx="14">
                  <c:v>Foodstuff intended for Particular Nutritional Uses</c:v>
                </c:pt>
                <c:pt idx="15">
                  <c:v>Tea</c:v>
                </c:pt>
              </c:strCache>
            </c:strRef>
          </c:cat>
          <c:val>
            <c:numRef>
              <c:f>Sheet5!$C$2:$C$17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F9F1-4487-B8DA-508C7B976926}"/>
            </c:ext>
          </c:extLst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Large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F9F1-4487-B8DA-508C7B976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F9F1-4487-B8DA-508C7B976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F9F1-4487-B8DA-508C7B9769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F9F1-4487-B8DA-508C7B9769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F9F1-4487-B8DA-508C7B9769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F9F1-4487-B8DA-508C7B9769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F9F1-4487-B8DA-508C7B97692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F9F1-4487-B8DA-508C7B97692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F9F1-4487-B8DA-508C7B97692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F9F1-4487-B8DA-508C7B97692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F9F1-4487-B8DA-508C7B97692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F9F1-4487-B8DA-508C7B97692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F9F1-4487-B8DA-508C7B976926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F9F1-4487-B8DA-508C7B976926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F-F9F1-4487-B8DA-508C7B976926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1-F9F1-4487-B8DA-508C7B976926}"/>
              </c:ext>
            </c:extLst>
          </c:dPt>
          <c:cat>
            <c:strRef>
              <c:f>Sheet5!$A$2:$A$17</c:f>
              <c:strCache>
                <c:ptCount val="16"/>
                <c:pt idx="0">
                  <c:v>Bakery</c:v>
                </c:pt>
                <c:pt idx="1">
                  <c:v>Alcoholic Beverages</c:v>
                </c:pt>
                <c:pt idx="2">
                  <c:v>Non Alc Beverages</c:v>
                </c:pt>
                <c:pt idx="3">
                  <c:v>Catering</c:v>
                </c:pt>
                <c:pt idx="4">
                  <c:v>Confectionary</c:v>
                </c:pt>
                <c:pt idx="5">
                  <c:v>Dairy</c:v>
                </c:pt>
                <c:pt idx="6">
                  <c:v>Jt Application (crit 7)</c:v>
                </c:pt>
                <c:pt idx="7">
                  <c:v>Lab</c:v>
                </c:pt>
                <c:pt idx="8">
                  <c:v>Meat &amp; Poultry</c:v>
                </c:pt>
                <c:pt idx="9">
                  <c:v>Fats &amp; Oil</c:v>
                </c:pt>
                <c:pt idx="10">
                  <c:v>QSR</c:v>
                </c:pt>
                <c:pt idx="11">
                  <c:v>Snacks &amp; Savouries</c:v>
                </c:pt>
                <c:pt idx="12">
                  <c:v>Cereals, Sauces &amp; Seasonings</c:v>
                </c:pt>
                <c:pt idx="13">
                  <c:v>Warehouse</c:v>
                </c:pt>
                <c:pt idx="14">
                  <c:v>Foodstuff intended for Particular Nutritional Uses</c:v>
                </c:pt>
                <c:pt idx="15">
                  <c:v>Tea</c:v>
                </c:pt>
              </c:strCache>
            </c:strRef>
          </c:cat>
          <c:val>
            <c:numRef>
              <c:f>Sheet5!$D$2:$D$17</c:f>
              <c:numCache>
                <c:formatCode>General</c:formatCode>
                <c:ptCount val="16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0</c:v>
                </c:pt>
                <c:pt idx="11">
                  <c:v>6</c:v>
                </c:pt>
                <c:pt idx="12">
                  <c:v>8</c:v>
                </c:pt>
                <c:pt idx="13">
                  <c:v>0</c:v>
                </c:pt>
                <c:pt idx="14">
                  <c:v>6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F9F1-4487-B8DA-508C7B976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670262107647488E-2"/>
          <c:y val="0.44840894888138982"/>
          <c:w val="0.94665923608863967"/>
          <c:h val="0.54806371425793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Sectors in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E7-4BCE-9DFA-BD3460DA27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8E7-4BCE-9DFA-BD3460DA27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E7-4BCE-9DFA-BD3460DA27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8E7-4BCE-9DFA-BD3460DA27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8E7-4BCE-9DFA-BD3460DA27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8E7-4BCE-9DFA-BD3460DA27A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8E7-4BCE-9DFA-BD3460DA27A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8E7-4BCE-9DFA-BD3460DA27A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8E7-4BCE-9DFA-BD3460DA27A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08E7-4BCE-9DFA-BD3460DA27A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08E7-4BCE-9DFA-BD3460DA27A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08E7-4BCE-9DFA-BD3460DA27A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08E7-4BCE-9DFA-BD3460DA27A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08E7-4BCE-9DFA-BD3460DA27A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08E7-4BCE-9DFA-BD3460DA27A3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08E7-4BCE-9DFA-BD3460DA27A3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08E7-4BCE-9DFA-BD3460DA27A3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08E7-4BCE-9DFA-BD3460DA27A3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08E7-4BCE-9DFA-BD3460DA2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Sheet5!$X$1:$X$19</c:f>
              <c:strCache>
                <c:ptCount val="19"/>
                <c:pt idx="0">
                  <c:v>Sectors in 2021</c:v>
                </c:pt>
                <c:pt idx="1">
                  <c:v>Alcoholic Beverage</c:v>
                </c:pt>
                <c:pt idx="2">
                  <c:v>Bakery products</c:v>
                </c:pt>
                <c:pt idx="3">
                  <c:v>Base Kitchen/ Supply Centre</c:v>
                </c:pt>
                <c:pt idx="4">
                  <c:v>Catering</c:v>
                </c:pt>
                <c:pt idx="5">
                  <c:v>General Manufacturing</c:v>
                </c:pt>
                <c:pt idx="6">
                  <c:v>Dairy</c:v>
                </c:pt>
                <c:pt idx="7">
                  <c:v>Food Ingredients</c:v>
                </c:pt>
                <c:pt idx="8">
                  <c:v>Food Testing Lab</c:v>
                </c:pt>
                <c:pt idx="9">
                  <c:v>Health Supplements and Nutraceuticals</c:v>
                </c:pt>
                <c:pt idx="10">
                  <c:v>Joint Application Spices</c:v>
                </c:pt>
                <c:pt idx="11">
                  <c:v>Non Alcoholic Beverages</c:v>
                </c:pt>
                <c:pt idx="12">
                  <c:v>Oil</c:v>
                </c:pt>
                <c:pt idx="13">
                  <c:v>oleoresin, essential oils</c:v>
                </c:pt>
                <c:pt idx="14">
                  <c:v>Poultry Processing/ Manufacturing</c:v>
                </c:pt>
                <c:pt idx="15">
                  <c:v>Ready To Cook</c:v>
                </c:pt>
                <c:pt idx="16">
                  <c:v>Ready to eat snack, savories and confectionary </c:v>
                </c:pt>
                <c:pt idx="17">
                  <c:v>Retail/ Warehouse</c:v>
                </c:pt>
                <c:pt idx="18">
                  <c:v>Tea</c:v>
                </c:pt>
              </c:strCache>
            </c:strRef>
          </c:cat>
          <c:val>
            <c:numRef>
              <c:f>Sheet5!$Y$1:$Y$19</c:f>
              <c:numCache>
                <c:formatCode>General</c:formatCode>
                <c:ptCount val="19"/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13</c:v>
                </c:pt>
                <c:pt idx="12">
                  <c:v>3</c:v>
                </c:pt>
                <c:pt idx="13">
                  <c:v>4</c:v>
                </c:pt>
                <c:pt idx="14">
                  <c:v>1</c:v>
                </c:pt>
                <c:pt idx="15">
                  <c:v>5</c:v>
                </c:pt>
                <c:pt idx="16">
                  <c:v>4</c:v>
                </c:pt>
                <c:pt idx="17">
                  <c:v>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8E7-4BCE-9DFA-BD3460DA27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598289816635426E-2"/>
          <c:y val="0.4420092167063866"/>
          <c:w val="0.79105290593991495"/>
          <c:h val="0.5355116283480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B4A3-49F9-425A-8C21-82F239388D5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5BE516-AA9D-43E9-8122-5884545776DC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IN" sz="1950" b="1" dirty="0">
            <a:solidFill>
              <a:schemeClr val="tx1"/>
            </a:solidFill>
          </a:endParaRPr>
        </a:p>
      </dgm:t>
    </dgm:pt>
    <dgm:pt modelId="{E68EEF75-031A-4CE2-AE0F-9847B3D3C6B3}" type="parTrans" cxnId="{5A0B1015-5014-47E2-8BCA-13DAF7343A15}">
      <dgm:prSet/>
      <dgm:spPr/>
      <dgm:t>
        <a:bodyPr/>
        <a:lstStyle/>
        <a:p>
          <a:endParaRPr lang="en-IN"/>
        </a:p>
      </dgm:t>
    </dgm:pt>
    <dgm:pt modelId="{930F96D3-C871-45E5-A460-C5FE42065C37}" type="sibTrans" cxnId="{5A0B1015-5014-47E2-8BCA-13DAF7343A15}">
      <dgm:prSet/>
      <dgm:spPr/>
      <dgm:t>
        <a:bodyPr/>
        <a:lstStyle/>
        <a:p>
          <a:endParaRPr lang="en-IN"/>
        </a:p>
      </dgm:t>
    </dgm:pt>
    <dgm:pt modelId="{545489E2-8973-46F4-AFBF-8BF413B0B673}">
      <dgm:prSet phldrT="[Text]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3300" b="1" dirty="0">
            <a:solidFill>
              <a:schemeClr val="tx1"/>
            </a:solidFill>
          </a:endParaRPr>
        </a:p>
      </dgm:t>
    </dgm:pt>
    <dgm:pt modelId="{C7B85293-B7D5-4BF6-A6E6-FDCF5D217999}" type="parTrans" cxnId="{051BDD01-1F9D-43D6-A4AB-D99ACF0254F4}">
      <dgm:prSet/>
      <dgm:spPr/>
      <dgm:t>
        <a:bodyPr/>
        <a:lstStyle/>
        <a:p>
          <a:endParaRPr lang="en-IN"/>
        </a:p>
      </dgm:t>
    </dgm:pt>
    <dgm:pt modelId="{708B12CD-6697-4DC0-B2A6-348D47D88B70}" type="sibTrans" cxnId="{051BDD01-1F9D-43D6-A4AB-D99ACF0254F4}">
      <dgm:prSet/>
      <dgm:spPr/>
      <dgm:t>
        <a:bodyPr/>
        <a:lstStyle/>
        <a:p>
          <a:endParaRPr lang="en-IN"/>
        </a:p>
      </dgm:t>
    </dgm:pt>
    <dgm:pt modelId="{795DB741-5BEE-4A92-9D13-4DA07D91D5FC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Micro (Street Food)</a:t>
          </a:r>
        </a:p>
      </dgm:t>
    </dgm:pt>
    <dgm:pt modelId="{6C209478-0B0E-4F95-AFCF-1085D2926D92}" type="parTrans" cxnId="{3EE97CB9-CC90-4325-AF80-3F853485D1FB}">
      <dgm:prSet/>
      <dgm:spPr/>
      <dgm:t>
        <a:bodyPr/>
        <a:lstStyle/>
        <a:p>
          <a:endParaRPr lang="en-IN"/>
        </a:p>
      </dgm:t>
    </dgm:pt>
    <dgm:pt modelId="{33CF3B08-6826-4835-9818-B0FC02CCD5C7}" type="sibTrans" cxnId="{3EE97CB9-CC90-4325-AF80-3F853485D1FB}">
      <dgm:prSet/>
      <dgm:spPr/>
      <dgm:t>
        <a:bodyPr/>
        <a:lstStyle/>
        <a:p>
          <a:endParaRPr lang="en-IN"/>
        </a:p>
      </dgm:t>
    </dgm:pt>
    <dgm:pt modelId="{60D429A4-676E-4F5E-BC8E-1527D6E73C5B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Large</a:t>
          </a:r>
        </a:p>
      </dgm:t>
    </dgm:pt>
    <dgm:pt modelId="{BDD08EE6-5615-44DC-B7DF-E391E924000E}" type="parTrans" cxnId="{D2531938-AFF9-4A92-B4D5-9854E883FEDE}">
      <dgm:prSet/>
      <dgm:spPr/>
      <dgm:t>
        <a:bodyPr/>
        <a:lstStyle/>
        <a:p>
          <a:endParaRPr lang="en-IN"/>
        </a:p>
      </dgm:t>
    </dgm:pt>
    <dgm:pt modelId="{1C925D3B-6116-4233-AD09-3251DF365742}" type="sibTrans" cxnId="{D2531938-AFF9-4A92-B4D5-9854E883FEDE}">
      <dgm:prSet/>
      <dgm:spPr/>
      <dgm:t>
        <a:bodyPr/>
        <a:lstStyle/>
        <a:p>
          <a:endParaRPr lang="en-IN"/>
        </a:p>
      </dgm:t>
    </dgm:pt>
    <dgm:pt modelId="{FD7F1EEB-C4C0-46AF-9221-0B499D60B07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600" b="1" dirty="0">
              <a:solidFill>
                <a:schemeClr val="tx1"/>
              </a:solidFill>
            </a:rPr>
            <a:t>Food Service Sectors</a:t>
          </a:r>
        </a:p>
      </dgm:t>
    </dgm:pt>
    <dgm:pt modelId="{F66B76E0-1B68-43AE-8D22-5841D5035EDF}" type="parTrans" cxnId="{7D9E7F07-C156-4716-9B79-887BCAF789B2}">
      <dgm:prSet/>
      <dgm:spPr/>
      <dgm:t>
        <a:bodyPr/>
        <a:lstStyle/>
        <a:p>
          <a:endParaRPr lang="en-IN"/>
        </a:p>
      </dgm:t>
    </dgm:pt>
    <dgm:pt modelId="{87FE2ABA-BFA4-4692-8F89-D370EB29F009}" type="sibTrans" cxnId="{7D9E7F07-C156-4716-9B79-887BCAF789B2}">
      <dgm:prSet/>
      <dgm:spPr/>
      <dgm:t>
        <a:bodyPr/>
        <a:lstStyle/>
        <a:p>
          <a:endParaRPr lang="en-IN"/>
        </a:p>
      </dgm:t>
    </dgm:pt>
    <dgm:pt modelId="{B891247E-24DF-4381-9916-EF8A2645A220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Hotels, Restaurants, Catering</a:t>
          </a:r>
          <a:endParaRPr lang="en-IN" sz="1400" b="1" dirty="0">
            <a:solidFill>
              <a:schemeClr val="tx1"/>
            </a:solidFill>
          </a:endParaRPr>
        </a:p>
      </dgm:t>
    </dgm:pt>
    <dgm:pt modelId="{62802709-B2AE-477A-9756-79B5AACD231F}" type="parTrans" cxnId="{6F526CB9-88AC-4713-A6FE-5CCF062326D6}">
      <dgm:prSet/>
      <dgm:spPr/>
      <dgm:t>
        <a:bodyPr/>
        <a:lstStyle/>
        <a:p>
          <a:endParaRPr lang="en-IN"/>
        </a:p>
      </dgm:t>
    </dgm:pt>
    <dgm:pt modelId="{375F4726-6AB8-4084-B2C9-73C2E477B15F}" type="sibTrans" cxnId="{6F526CB9-88AC-4713-A6FE-5CCF062326D6}">
      <dgm:prSet/>
      <dgm:spPr/>
      <dgm:t>
        <a:bodyPr/>
        <a:lstStyle/>
        <a:p>
          <a:endParaRPr lang="en-IN"/>
        </a:p>
      </dgm:t>
    </dgm:pt>
    <dgm:pt modelId="{2AA2313A-EDF3-4448-9932-1E1A42696DC5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Street Food </a:t>
          </a:r>
        </a:p>
      </dgm:t>
    </dgm:pt>
    <dgm:pt modelId="{57DFA230-D7E0-4932-BEFE-D314AF4527DB}" type="parTrans" cxnId="{25A61ACD-9A2E-4E20-B5F4-E161AA592085}">
      <dgm:prSet/>
      <dgm:spPr/>
      <dgm:t>
        <a:bodyPr/>
        <a:lstStyle/>
        <a:p>
          <a:endParaRPr lang="en-IN"/>
        </a:p>
      </dgm:t>
    </dgm:pt>
    <dgm:pt modelId="{6D9B0C67-AFCE-48F0-A407-CDC63509B898}" type="sibTrans" cxnId="{25A61ACD-9A2E-4E20-B5F4-E161AA592085}">
      <dgm:prSet/>
      <dgm:spPr/>
      <dgm:t>
        <a:bodyPr/>
        <a:lstStyle/>
        <a:p>
          <a:endParaRPr lang="en-IN"/>
        </a:p>
      </dgm:t>
    </dgm:pt>
    <dgm:pt modelId="{89CA07A9-40C4-4011-B839-097EF5CCC08F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IN" sz="1950" b="1" dirty="0">
            <a:solidFill>
              <a:schemeClr val="tx1"/>
            </a:solidFill>
          </a:endParaRPr>
        </a:p>
      </dgm:t>
    </dgm:pt>
    <dgm:pt modelId="{32ADD534-1A0D-4A19-996C-17D0FA058030}" type="parTrans" cxnId="{67B50160-71C0-496F-9500-D5B17F221A2B}">
      <dgm:prSet/>
      <dgm:spPr/>
      <dgm:t>
        <a:bodyPr/>
        <a:lstStyle/>
        <a:p>
          <a:endParaRPr lang="en-IN"/>
        </a:p>
      </dgm:t>
    </dgm:pt>
    <dgm:pt modelId="{5A464084-D3A1-40E4-B534-3BFC2E92B3CF}" type="sibTrans" cxnId="{67B50160-71C0-496F-9500-D5B17F221A2B}">
      <dgm:prSet/>
      <dgm:spPr/>
      <dgm:t>
        <a:bodyPr/>
        <a:lstStyle/>
        <a:p>
          <a:endParaRPr lang="en-IN"/>
        </a:p>
      </dgm:t>
    </dgm:pt>
    <dgm:pt modelId="{8268B998-8CF2-4215-AC8E-DF0ED9EC21E2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Rising  Star  (less than 3 years in Operation  </a:t>
          </a:r>
        </a:p>
      </dgm:t>
    </dgm:pt>
    <dgm:pt modelId="{24F10544-31D8-45B5-8E7E-75784C75DAF6}" type="parTrans" cxnId="{667B9BBE-B29C-4A07-9A96-9CBD9E5855F2}">
      <dgm:prSet/>
      <dgm:spPr/>
      <dgm:t>
        <a:bodyPr/>
        <a:lstStyle/>
        <a:p>
          <a:endParaRPr lang="en-IN"/>
        </a:p>
      </dgm:t>
    </dgm:pt>
    <dgm:pt modelId="{FFD20ECD-3C27-404A-9218-5C7937937371}" type="sibTrans" cxnId="{667B9BBE-B29C-4A07-9A96-9CBD9E5855F2}">
      <dgm:prSet/>
      <dgm:spPr/>
      <dgm:t>
        <a:bodyPr/>
        <a:lstStyle/>
        <a:p>
          <a:endParaRPr lang="en-IN"/>
        </a:p>
      </dgm:t>
    </dgm:pt>
    <dgm:pt modelId="{CC754931-CE96-4838-A880-B8F55698FF06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600" b="1" dirty="0">
              <a:solidFill>
                <a:schemeClr val="tx1"/>
              </a:solidFill>
            </a:rPr>
            <a:t>Manufacturing Sectors</a:t>
          </a:r>
        </a:p>
      </dgm:t>
    </dgm:pt>
    <dgm:pt modelId="{E37C658C-1EB8-4796-83C3-40E6E5EB5DD9}" type="parTrans" cxnId="{4B8EFE79-3D1B-4340-AA49-1F9D0C6CA0E3}">
      <dgm:prSet/>
      <dgm:spPr/>
      <dgm:t>
        <a:bodyPr/>
        <a:lstStyle/>
        <a:p>
          <a:endParaRPr lang="en-IN"/>
        </a:p>
      </dgm:t>
    </dgm:pt>
    <dgm:pt modelId="{3729A09C-ABFE-46BB-9D84-002B3EB79BBC}" type="sibTrans" cxnId="{4B8EFE79-3D1B-4340-AA49-1F9D0C6CA0E3}">
      <dgm:prSet/>
      <dgm:spPr/>
      <dgm:t>
        <a:bodyPr/>
        <a:lstStyle/>
        <a:p>
          <a:endParaRPr lang="en-IN"/>
        </a:p>
      </dgm:t>
    </dgm:pt>
    <dgm:pt modelId="{90245E4F-183D-4663-A57D-5D0738342CAE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Bakery</a:t>
          </a:r>
        </a:p>
      </dgm:t>
    </dgm:pt>
    <dgm:pt modelId="{969DEA0B-F019-42D2-86AB-385F52923242}" type="parTrans" cxnId="{304C8AE2-1615-4B67-85D9-5CC1ADD6A999}">
      <dgm:prSet/>
      <dgm:spPr/>
      <dgm:t>
        <a:bodyPr/>
        <a:lstStyle/>
        <a:p>
          <a:endParaRPr lang="en-IN"/>
        </a:p>
      </dgm:t>
    </dgm:pt>
    <dgm:pt modelId="{8FDB9AC0-3589-4493-BA6F-27202DB2F7F1}" type="sibTrans" cxnId="{304C8AE2-1615-4B67-85D9-5CC1ADD6A999}">
      <dgm:prSet/>
      <dgm:spPr/>
      <dgm:t>
        <a:bodyPr/>
        <a:lstStyle/>
        <a:p>
          <a:endParaRPr lang="en-IN"/>
        </a:p>
      </dgm:t>
    </dgm:pt>
    <dgm:pt modelId="{8CC0B9BF-29C9-497E-94B5-9FCF8E7E6B65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Dairy</a:t>
          </a:r>
        </a:p>
      </dgm:t>
    </dgm:pt>
    <dgm:pt modelId="{35AF01E6-9E81-4203-A01B-2E4FC4B2C01F}" type="parTrans" cxnId="{72F39697-DCB7-4830-83BB-BE44C9047E2F}">
      <dgm:prSet/>
      <dgm:spPr/>
      <dgm:t>
        <a:bodyPr/>
        <a:lstStyle/>
        <a:p>
          <a:endParaRPr lang="en-IN"/>
        </a:p>
      </dgm:t>
    </dgm:pt>
    <dgm:pt modelId="{56050FEA-79BD-470E-B5B9-040E3DBF057B}" type="sibTrans" cxnId="{72F39697-DCB7-4830-83BB-BE44C9047E2F}">
      <dgm:prSet/>
      <dgm:spPr/>
      <dgm:t>
        <a:bodyPr/>
        <a:lstStyle/>
        <a:p>
          <a:endParaRPr lang="en-IN"/>
        </a:p>
      </dgm:t>
    </dgm:pt>
    <dgm:pt modelId="{D238CE62-4AC4-4409-8E00-771C79BE978B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Ready to Eat</a:t>
          </a:r>
        </a:p>
      </dgm:t>
    </dgm:pt>
    <dgm:pt modelId="{18390639-5BE4-4C0D-B8D1-84CA060C9ED3}" type="parTrans" cxnId="{CC34D704-9EF7-47B0-8EDA-2AA89661C556}">
      <dgm:prSet/>
      <dgm:spPr/>
      <dgm:t>
        <a:bodyPr/>
        <a:lstStyle/>
        <a:p>
          <a:endParaRPr lang="en-IN"/>
        </a:p>
      </dgm:t>
    </dgm:pt>
    <dgm:pt modelId="{93ADB8D2-04B0-4FBD-9C3E-C96ED6B7830A}" type="sibTrans" cxnId="{CC34D704-9EF7-47B0-8EDA-2AA89661C556}">
      <dgm:prSet/>
      <dgm:spPr/>
      <dgm:t>
        <a:bodyPr/>
        <a:lstStyle/>
        <a:p>
          <a:endParaRPr lang="en-IN"/>
        </a:p>
      </dgm:t>
    </dgm:pt>
    <dgm:pt modelId="{5DEFDDD2-6BC4-4A33-985C-B015381BECFE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Beverages </a:t>
          </a:r>
        </a:p>
      </dgm:t>
    </dgm:pt>
    <dgm:pt modelId="{AE7403FA-7489-4A3A-B7C3-6FC4064CC729}" type="parTrans" cxnId="{491A6013-9511-48DE-9B8B-3CC030699EB8}">
      <dgm:prSet/>
      <dgm:spPr/>
      <dgm:t>
        <a:bodyPr/>
        <a:lstStyle/>
        <a:p>
          <a:endParaRPr lang="en-IN"/>
        </a:p>
      </dgm:t>
    </dgm:pt>
    <dgm:pt modelId="{F0FBC3AF-399B-4617-AD96-17BB15AA5335}" type="sibTrans" cxnId="{491A6013-9511-48DE-9B8B-3CC030699EB8}">
      <dgm:prSet/>
      <dgm:spPr/>
      <dgm:t>
        <a:bodyPr/>
        <a:lstStyle/>
        <a:p>
          <a:endParaRPr lang="en-IN"/>
        </a:p>
      </dgm:t>
    </dgm:pt>
    <dgm:pt modelId="{A0D5A224-E076-46F2-8C88-821EDD9541DD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Food Warehousing &amp; Wholesale</a:t>
          </a:r>
        </a:p>
      </dgm:t>
    </dgm:pt>
    <dgm:pt modelId="{B401FD2F-34BE-462B-B78A-A4C154D050B5}" type="parTrans" cxnId="{E60A54FA-FFEA-49B1-9A0D-1D8D4243F485}">
      <dgm:prSet/>
      <dgm:spPr/>
      <dgm:t>
        <a:bodyPr/>
        <a:lstStyle/>
        <a:p>
          <a:endParaRPr lang="en-IN"/>
        </a:p>
      </dgm:t>
    </dgm:pt>
    <dgm:pt modelId="{ABA3EAD8-744C-4B5F-9249-77AA3035753E}" type="sibTrans" cxnId="{E60A54FA-FFEA-49B1-9A0D-1D8D4243F485}">
      <dgm:prSet/>
      <dgm:spPr/>
      <dgm:t>
        <a:bodyPr/>
        <a:lstStyle/>
        <a:p>
          <a:endParaRPr lang="en-IN"/>
        </a:p>
      </dgm:t>
    </dgm:pt>
    <dgm:pt modelId="{E3B65F0E-9F2A-4F80-9E94-CC5CB3E2241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Ready to Cook</a:t>
          </a:r>
        </a:p>
      </dgm:t>
    </dgm:pt>
    <dgm:pt modelId="{EFE6B43F-07DB-415E-BD71-3072D2B6F788}" type="parTrans" cxnId="{64200A78-2BC5-46F2-B10F-78D2D0538B29}">
      <dgm:prSet/>
      <dgm:spPr/>
      <dgm:t>
        <a:bodyPr/>
        <a:lstStyle/>
        <a:p>
          <a:endParaRPr lang="en-IN"/>
        </a:p>
      </dgm:t>
    </dgm:pt>
    <dgm:pt modelId="{79455157-E89B-4BAE-910E-2D521D7B027F}" type="sibTrans" cxnId="{64200A78-2BC5-46F2-B10F-78D2D0538B29}">
      <dgm:prSet/>
      <dgm:spPr/>
      <dgm:t>
        <a:bodyPr/>
        <a:lstStyle/>
        <a:p>
          <a:endParaRPr lang="en-IN"/>
        </a:p>
      </dgm:t>
    </dgm:pt>
    <dgm:pt modelId="{AD37F985-5BE2-4469-91E5-1365195610DE}">
      <dgm:prSet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1700" dirty="0">
            <a:solidFill>
              <a:schemeClr val="tx1"/>
            </a:solidFill>
          </a:endParaRPr>
        </a:p>
      </dgm:t>
    </dgm:pt>
    <dgm:pt modelId="{609E5B80-B71D-4AC7-9058-5F708BFE5864}" type="parTrans" cxnId="{F25C7FC0-E086-40E3-99FB-B07091E149C6}">
      <dgm:prSet/>
      <dgm:spPr/>
      <dgm:t>
        <a:bodyPr/>
        <a:lstStyle/>
        <a:p>
          <a:endParaRPr lang="en-IN"/>
        </a:p>
      </dgm:t>
    </dgm:pt>
    <dgm:pt modelId="{CD533381-14AC-4BD4-9388-63D87DAC9B28}" type="sibTrans" cxnId="{F25C7FC0-E086-40E3-99FB-B07091E149C6}">
      <dgm:prSet/>
      <dgm:spPr/>
      <dgm:t>
        <a:bodyPr/>
        <a:lstStyle/>
        <a:p>
          <a:endParaRPr lang="en-IN"/>
        </a:p>
      </dgm:t>
    </dgm:pt>
    <dgm:pt modelId="{F8D46101-DDFA-420A-9EC2-10C1C99C638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Food Packaging Materials</a:t>
          </a:r>
          <a:endParaRPr lang="en-IN" sz="1400" b="1" dirty="0">
            <a:solidFill>
              <a:schemeClr val="tx1"/>
            </a:solidFill>
          </a:endParaRPr>
        </a:p>
      </dgm:t>
    </dgm:pt>
    <dgm:pt modelId="{29F7CBB8-1F8D-41B0-99F2-F1F0DD48BA54}" type="parTrans" cxnId="{789321C9-89A7-41B6-9FB5-6EE8B43429B9}">
      <dgm:prSet/>
      <dgm:spPr/>
      <dgm:t>
        <a:bodyPr/>
        <a:lstStyle/>
        <a:p>
          <a:endParaRPr lang="en-IN"/>
        </a:p>
      </dgm:t>
    </dgm:pt>
    <dgm:pt modelId="{2B079204-0C97-4786-A26A-55EE54C21380}" type="sibTrans" cxnId="{789321C9-89A7-41B6-9FB5-6EE8B43429B9}">
      <dgm:prSet/>
      <dgm:spPr/>
      <dgm:t>
        <a:bodyPr/>
        <a:lstStyle/>
        <a:p>
          <a:endParaRPr lang="en-IN"/>
        </a:p>
      </dgm:t>
    </dgm:pt>
    <dgm:pt modelId="{905113CA-90BB-4178-8BB4-BBA97BD17239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Regular (3 or more years in operation)</a:t>
          </a:r>
          <a:endParaRPr lang="en-IN" sz="1400" b="1" dirty="0">
            <a:solidFill>
              <a:schemeClr val="tx1"/>
            </a:solidFill>
          </a:endParaRPr>
        </a:p>
      </dgm:t>
    </dgm:pt>
    <dgm:pt modelId="{223137A5-B1AB-48E6-9EF5-370D73C2F864}" type="parTrans" cxnId="{3B6080CE-2D62-4651-8B86-891491BC0076}">
      <dgm:prSet/>
      <dgm:spPr/>
      <dgm:t>
        <a:bodyPr/>
        <a:lstStyle/>
        <a:p>
          <a:endParaRPr lang="en-IN"/>
        </a:p>
      </dgm:t>
    </dgm:pt>
    <dgm:pt modelId="{04C5514F-D92E-4ED3-B40C-D7170C9ED339}" type="sibTrans" cxnId="{3B6080CE-2D62-4651-8B86-891491BC0076}">
      <dgm:prSet/>
      <dgm:spPr/>
      <dgm:t>
        <a:bodyPr/>
        <a:lstStyle/>
        <a:p>
          <a:endParaRPr lang="en-IN"/>
        </a:p>
      </dgm:t>
    </dgm:pt>
    <dgm:pt modelId="{FC7C0925-C0A3-47CE-BB0D-CC71BC1FE24A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IN" sz="1400" b="1" dirty="0">
            <a:solidFill>
              <a:schemeClr val="tx1"/>
            </a:solidFill>
          </a:endParaRPr>
        </a:p>
      </dgm:t>
    </dgm:pt>
    <dgm:pt modelId="{CD530975-BFC8-4636-8B09-3406DB13D79C}" type="parTrans" cxnId="{4C085C87-94B3-4D19-971A-9B876148CE55}">
      <dgm:prSet/>
      <dgm:spPr/>
      <dgm:t>
        <a:bodyPr/>
        <a:lstStyle/>
        <a:p>
          <a:endParaRPr lang="en-IN"/>
        </a:p>
      </dgm:t>
    </dgm:pt>
    <dgm:pt modelId="{1C52F25B-FADA-4A08-9AB8-AF543CA72CB7}" type="sibTrans" cxnId="{4C085C87-94B3-4D19-971A-9B876148CE55}">
      <dgm:prSet/>
      <dgm:spPr/>
      <dgm:t>
        <a:bodyPr/>
        <a:lstStyle/>
        <a:p>
          <a:endParaRPr lang="en-IN"/>
        </a:p>
      </dgm:t>
    </dgm:pt>
    <dgm:pt modelId="{A1C5181B-5C38-4FD5-AB92-730DBDB3D8B9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Small &amp; Medium</a:t>
          </a:r>
        </a:p>
      </dgm:t>
    </dgm:pt>
    <dgm:pt modelId="{479765CD-F373-4157-8E29-0E6CB1B7B831}" type="parTrans" cxnId="{A2DED3D6-6317-4274-8F3E-7153B91CDC57}">
      <dgm:prSet/>
      <dgm:spPr/>
      <dgm:t>
        <a:bodyPr/>
        <a:lstStyle/>
        <a:p>
          <a:endParaRPr lang="en-IN"/>
        </a:p>
      </dgm:t>
    </dgm:pt>
    <dgm:pt modelId="{E6EEA1AC-5777-4CB0-A06A-E47AD098E8A2}" type="sibTrans" cxnId="{A2DED3D6-6317-4274-8F3E-7153B91CDC57}">
      <dgm:prSet/>
      <dgm:spPr/>
      <dgm:t>
        <a:bodyPr/>
        <a:lstStyle/>
        <a:p>
          <a:endParaRPr lang="en-IN"/>
        </a:p>
      </dgm:t>
    </dgm:pt>
    <dgm:pt modelId="{E83AC229-DF28-490D-9D43-067107B120B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600" b="1" dirty="0">
              <a:solidFill>
                <a:schemeClr val="tx1"/>
              </a:solidFill>
            </a:rPr>
            <a:t>Food Testing Laboratories</a:t>
          </a:r>
        </a:p>
      </dgm:t>
    </dgm:pt>
    <dgm:pt modelId="{48CC2FCF-3BEC-40AE-8310-7E1B3E46D3FA}" type="parTrans" cxnId="{3B467305-CE4D-4AB4-ACE1-99CA3FC5418F}">
      <dgm:prSet/>
      <dgm:spPr/>
      <dgm:t>
        <a:bodyPr/>
        <a:lstStyle/>
        <a:p>
          <a:endParaRPr lang="en-IN"/>
        </a:p>
      </dgm:t>
    </dgm:pt>
    <dgm:pt modelId="{20347671-F0B4-4BEB-AAB5-5733E30A28E3}" type="sibTrans" cxnId="{3B467305-CE4D-4AB4-ACE1-99CA3FC5418F}">
      <dgm:prSet/>
      <dgm:spPr/>
      <dgm:t>
        <a:bodyPr/>
        <a:lstStyle/>
        <a:p>
          <a:endParaRPr lang="en-IN"/>
        </a:p>
      </dgm:t>
    </dgm:pt>
    <dgm:pt modelId="{26D508C3-6574-4D54-966E-3C2B92B1913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……………………..</a:t>
          </a:r>
        </a:p>
      </dgm:t>
    </dgm:pt>
    <dgm:pt modelId="{D0570081-0F26-4FF0-B5DE-CCDC202F92B3}" type="parTrans" cxnId="{AECB7BB8-1774-4DE9-8272-37BC7A981352}">
      <dgm:prSet/>
      <dgm:spPr/>
      <dgm:t>
        <a:bodyPr/>
        <a:lstStyle/>
        <a:p>
          <a:endParaRPr lang="en-IN"/>
        </a:p>
      </dgm:t>
    </dgm:pt>
    <dgm:pt modelId="{2D10F20F-A56B-48B4-89DE-1B364E21BDC1}" type="sibTrans" cxnId="{AECB7BB8-1774-4DE9-8272-37BC7A981352}">
      <dgm:prSet/>
      <dgm:spPr/>
      <dgm:t>
        <a:bodyPr/>
        <a:lstStyle/>
        <a:p>
          <a:endParaRPr lang="en-IN"/>
        </a:p>
      </dgm:t>
    </dgm:pt>
    <dgm:pt modelId="{45CD3131-5093-4497-B31B-4D77153E8129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1400" b="1" dirty="0">
            <a:solidFill>
              <a:schemeClr val="tx1"/>
            </a:solidFill>
          </a:endParaRPr>
        </a:p>
      </dgm:t>
    </dgm:pt>
    <dgm:pt modelId="{01263FD3-7891-439E-BFE3-A2DA352A0073}" type="parTrans" cxnId="{FEF1FF3F-A4B2-445E-8088-C779EF02EE9F}">
      <dgm:prSet/>
      <dgm:spPr/>
      <dgm:t>
        <a:bodyPr/>
        <a:lstStyle/>
        <a:p>
          <a:endParaRPr lang="en-IN"/>
        </a:p>
      </dgm:t>
    </dgm:pt>
    <dgm:pt modelId="{291A6344-3D25-4A37-AD03-1D61924071FB}" type="sibTrans" cxnId="{FEF1FF3F-A4B2-445E-8088-C779EF02EE9F}">
      <dgm:prSet/>
      <dgm:spPr/>
      <dgm:t>
        <a:bodyPr/>
        <a:lstStyle/>
        <a:p>
          <a:endParaRPr lang="en-IN"/>
        </a:p>
      </dgm:t>
    </dgm:pt>
    <dgm:pt modelId="{4FAA52F2-D3F0-411D-8B77-6FDFED2AEF9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 err="1">
              <a:solidFill>
                <a:schemeClr val="tx1"/>
              </a:solidFill>
            </a:rPr>
            <a:t>Jt</a:t>
          </a:r>
          <a:r>
            <a:rPr lang="en-IN" sz="1400" b="1" dirty="0">
              <a:solidFill>
                <a:schemeClr val="tx1"/>
              </a:solidFill>
            </a:rPr>
            <a:t> Application on Partnership  Dev for Food Safety</a:t>
          </a:r>
        </a:p>
      </dgm:t>
    </dgm:pt>
    <dgm:pt modelId="{4D061A40-9DA1-4980-8A04-6AE6B8C80573}" type="parTrans" cxnId="{1243F6C0-4FC5-4191-BAA2-250FEC9A8B96}">
      <dgm:prSet/>
      <dgm:spPr/>
      <dgm:t>
        <a:bodyPr/>
        <a:lstStyle/>
        <a:p>
          <a:endParaRPr lang="en-IN"/>
        </a:p>
      </dgm:t>
    </dgm:pt>
    <dgm:pt modelId="{BF6AD89D-EDBD-49B5-B74B-AECD65E54631}" type="sibTrans" cxnId="{1243F6C0-4FC5-4191-BAA2-250FEC9A8B96}">
      <dgm:prSet/>
      <dgm:spPr/>
      <dgm:t>
        <a:bodyPr/>
        <a:lstStyle/>
        <a:p>
          <a:endParaRPr lang="en-IN"/>
        </a:p>
      </dgm:t>
    </dgm:pt>
    <dgm:pt modelId="{C5B6BFC4-1AD1-4050-A084-BA7C9EA029A0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0" dirty="0">
              <a:solidFill>
                <a:schemeClr val="tx1"/>
              </a:solidFill>
            </a:rPr>
            <a:t>Dairy</a:t>
          </a:r>
        </a:p>
      </dgm:t>
    </dgm:pt>
    <dgm:pt modelId="{5009016A-2355-4FCA-A6D7-FF1DEC8100A9}" type="parTrans" cxnId="{2A008EFA-9BF5-4166-A938-A01307375E92}">
      <dgm:prSet/>
      <dgm:spPr/>
      <dgm:t>
        <a:bodyPr/>
        <a:lstStyle/>
        <a:p>
          <a:endParaRPr lang="en-IN"/>
        </a:p>
      </dgm:t>
    </dgm:pt>
    <dgm:pt modelId="{7D8C69A6-0259-459A-AF00-6A674F3F7313}" type="sibTrans" cxnId="{2A008EFA-9BF5-4166-A938-A01307375E92}">
      <dgm:prSet/>
      <dgm:spPr/>
      <dgm:t>
        <a:bodyPr/>
        <a:lstStyle/>
        <a:p>
          <a:endParaRPr lang="en-IN"/>
        </a:p>
      </dgm:t>
    </dgm:pt>
    <dgm:pt modelId="{CFF2015A-B7D8-4ABA-86EF-AA4F5059B40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0" dirty="0">
              <a:solidFill>
                <a:schemeClr val="tx1"/>
              </a:solidFill>
            </a:rPr>
            <a:t>F/V</a:t>
          </a:r>
        </a:p>
      </dgm:t>
    </dgm:pt>
    <dgm:pt modelId="{4C73C1BA-9164-4881-83F9-AE94539D8436}" type="parTrans" cxnId="{AC6382E0-497F-403A-ABEF-338DE2C13EA3}">
      <dgm:prSet/>
      <dgm:spPr/>
      <dgm:t>
        <a:bodyPr/>
        <a:lstStyle/>
        <a:p>
          <a:endParaRPr lang="en-IN"/>
        </a:p>
      </dgm:t>
    </dgm:pt>
    <dgm:pt modelId="{F9998F1E-7F43-404F-B44A-E2F09551B556}" type="sibTrans" cxnId="{AC6382E0-497F-403A-ABEF-338DE2C13EA3}">
      <dgm:prSet/>
      <dgm:spPr/>
      <dgm:t>
        <a:bodyPr/>
        <a:lstStyle/>
        <a:p>
          <a:endParaRPr lang="en-IN"/>
        </a:p>
      </dgm:t>
    </dgm:pt>
    <dgm:pt modelId="{357DA111-10DE-43CC-9D27-8378320DD285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1400" b="1" dirty="0">
            <a:solidFill>
              <a:schemeClr val="tx1"/>
            </a:solidFill>
          </a:endParaRPr>
        </a:p>
      </dgm:t>
    </dgm:pt>
    <dgm:pt modelId="{CF21CC23-D2E5-4110-8F0B-567C25F5EAA6}" type="parTrans" cxnId="{3FB54D83-312E-45AE-AD0B-4969C862D843}">
      <dgm:prSet/>
      <dgm:spPr/>
      <dgm:t>
        <a:bodyPr/>
        <a:lstStyle/>
        <a:p>
          <a:endParaRPr lang="en-IN"/>
        </a:p>
      </dgm:t>
    </dgm:pt>
    <dgm:pt modelId="{0683A5B1-9198-4D34-9849-D0851B4BC7B1}" type="sibTrans" cxnId="{3FB54D83-312E-45AE-AD0B-4969C862D843}">
      <dgm:prSet/>
      <dgm:spPr/>
      <dgm:t>
        <a:bodyPr/>
        <a:lstStyle/>
        <a:p>
          <a:endParaRPr lang="en-IN"/>
        </a:p>
      </dgm:t>
    </dgm:pt>
    <dgm:pt modelId="{D6657096-BFAF-4A89-9683-3F49D7A0AE29}">
      <dgm:prSet phldrT="[Text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1400" b="1" dirty="0">
            <a:solidFill>
              <a:schemeClr val="tx1"/>
            </a:solidFill>
          </a:endParaRPr>
        </a:p>
      </dgm:t>
    </dgm:pt>
    <dgm:pt modelId="{3AC19985-CA93-4B4F-8EBA-CE413BBA091B}" type="parTrans" cxnId="{1D27FD77-5B79-4468-835E-EECE2EC84682}">
      <dgm:prSet/>
      <dgm:spPr/>
      <dgm:t>
        <a:bodyPr/>
        <a:lstStyle/>
        <a:p>
          <a:endParaRPr lang="en-IN"/>
        </a:p>
      </dgm:t>
    </dgm:pt>
    <dgm:pt modelId="{B3BD1B26-A5CB-46CE-BF66-0BDF4B86568C}" type="sibTrans" cxnId="{1D27FD77-5B79-4468-835E-EECE2EC84682}">
      <dgm:prSet/>
      <dgm:spPr/>
      <dgm:t>
        <a:bodyPr/>
        <a:lstStyle/>
        <a:p>
          <a:endParaRPr lang="en-IN"/>
        </a:p>
      </dgm:t>
    </dgm:pt>
    <dgm:pt modelId="{9CB7AD31-73A7-4CC7-A440-55065B3D42F6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1400" b="1" dirty="0">
            <a:solidFill>
              <a:schemeClr val="tx1"/>
            </a:solidFill>
          </a:endParaRPr>
        </a:p>
      </dgm:t>
    </dgm:pt>
    <dgm:pt modelId="{22EA16C8-58D2-4FAB-A0A5-E09A24E43B7C}" type="parTrans" cxnId="{48FD3036-0516-4436-A3CC-EBC87A08C635}">
      <dgm:prSet/>
      <dgm:spPr/>
      <dgm:t>
        <a:bodyPr/>
        <a:lstStyle/>
        <a:p>
          <a:endParaRPr lang="en-IN"/>
        </a:p>
      </dgm:t>
    </dgm:pt>
    <dgm:pt modelId="{C2706415-01F0-48B3-BCB0-1E30F01BDCB9}" type="sibTrans" cxnId="{48FD3036-0516-4436-A3CC-EBC87A08C635}">
      <dgm:prSet/>
      <dgm:spPr/>
      <dgm:t>
        <a:bodyPr/>
        <a:lstStyle/>
        <a:p>
          <a:endParaRPr lang="en-IN"/>
        </a:p>
      </dgm:t>
    </dgm:pt>
    <dgm:pt modelId="{573DAFDF-2FF0-4858-80D3-6E358CA7611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IN" sz="1400" b="1" dirty="0">
            <a:solidFill>
              <a:schemeClr val="tx1"/>
            </a:solidFill>
          </a:endParaRPr>
        </a:p>
      </dgm:t>
    </dgm:pt>
    <dgm:pt modelId="{D5B24B3B-865C-44CE-8446-45E06C93CAB0}" type="parTrans" cxnId="{5434DF77-555B-47BB-86F0-BC6BB18A397D}">
      <dgm:prSet/>
      <dgm:spPr/>
      <dgm:t>
        <a:bodyPr/>
        <a:lstStyle/>
        <a:p>
          <a:endParaRPr lang="en-IN"/>
        </a:p>
      </dgm:t>
    </dgm:pt>
    <dgm:pt modelId="{F788BBAD-AD4A-4868-973A-98BD8905D4E3}" type="sibTrans" cxnId="{5434DF77-555B-47BB-86F0-BC6BB18A397D}">
      <dgm:prSet/>
      <dgm:spPr/>
      <dgm:t>
        <a:bodyPr/>
        <a:lstStyle/>
        <a:p>
          <a:endParaRPr lang="en-IN"/>
        </a:p>
      </dgm:t>
    </dgm:pt>
    <dgm:pt modelId="{C8375020-5399-4DB5-BDF2-8CCD77540761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600" b="1" dirty="0">
              <a:solidFill>
                <a:schemeClr val="tx1"/>
              </a:solidFill>
            </a:rPr>
            <a:t>Primary Produce</a:t>
          </a:r>
        </a:p>
      </dgm:t>
    </dgm:pt>
    <dgm:pt modelId="{EE2A08E2-F950-4675-B22A-CC3E090D2665}" type="parTrans" cxnId="{55EA5E10-733E-4880-A7D7-ADFC3575674C}">
      <dgm:prSet/>
      <dgm:spPr/>
      <dgm:t>
        <a:bodyPr/>
        <a:lstStyle/>
        <a:p>
          <a:endParaRPr lang="en-IN"/>
        </a:p>
      </dgm:t>
    </dgm:pt>
    <dgm:pt modelId="{9A25D454-1F07-40CF-B918-0416E1091501}" type="sibTrans" cxnId="{55EA5E10-733E-4880-A7D7-ADFC3575674C}">
      <dgm:prSet/>
      <dgm:spPr/>
      <dgm:t>
        <a:bodyPr/>
        <a:lstStyle/>
        <a:p>
          <a:endParaRPr lang="en-IN"/>
        </a:p>
      </dgm:t>
    </dgm:pt>
    <dgm:pt modelId="{0C366EB7-8252-461A-AAC2-2F7967F2600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IN" sz="1400" b="1" dirty="0">
              <a:solidFill>
                <a:schemeClr val="tx1"/>
              </a:solidFill>
            </a:rPr>
            <a:t>………………………</a:t>
          </a:r>
        </a:p>
      </dgm:t>
    </dgm:pt>
    <dgm:pt modelId="{A71CC444-5DA1-453D-8877-7E6814821893}" type="parTrans" cxnId="{FA482A1E-DE03-40D9-A16F-CECEAF080512}">
      <dgm:prSet/>
      <dgm:spPr/>
      <dgm:t>
        <a:bodyPr/>
        <a:lstStyle/>
        <a:p>
          <a:endParaRPr lang="en-IN"/>
        </a:p>
      </dgm:t>
    </dgm:pt>
    <dgm:pt modelId="{2A5C4590-2735-455A-AE04-FACC7E4AE8D5}" type="sibTrans" cxnId="{FA482A1E-DE03-40D9-A16F-CECEAF080512}">
      <dgm:prSet/>
      <dgm:spPr/>
      <dgm:t>
        <a:bodyPr/>
        <a:lstStyle/>
        <a:p>
          <a:endParaRPr lang="en-IN"/>
        </a:p>
      </dgm:t>
    </dgm:pt>
    <dgm:pt modelId="{215C9E94-A17C-4E0E-9DF3-0F65432342C2}" type="pres">
      <dgm:prSet presAssocID="{0F5BB4A3-49F9-425A-8C21-82F239388D52}" presName="Name0" presStyleCnt="0">
        <dgm:presLayoutVars>
          <dgm:dir/>
          <dgm:resizeHandles val="exact"/>
        </dgm:presLayoutVars>
      </dgm:prSet>
      <dgm:spPr/>
    </dgm:pt>
    <dgm:pt modelId="{737404FE-FB2C-4673-9F90-5E908384136F}" type="pres">
      <dgm:prSet presAssocID="{5D5BE516-AA9D-43E9-8122-5884545776DC}" presName="node" presStyleLbl="node1" presStyleIdx="0" presStyleCnt="4" custLinFactNeighborX="2">
        <dgm:presLayoutVars>
          <dgm:bulletEnabled val="1"/>
        </dgm:presLayoutVars>
      </dgm:prSet>
      <dgm:spPr/>
    </dgm:pt>
    <dgm:pt modelId="{E69971BA-8230-44E4-89F0-436F68B62F3C}" type="pres">
      <dgm:prSet presAssocID="{930F96D3-C871-45E5-A460-C5FE42065C37}" presName="sibTrans" presStyleCnt="0"/>
      <dgm:spPr/>
    </dgm:pt>
    <dgm:pt modelId="{FB102878-32E6-4824-8C51-93A27E1E61AB}" type="pres">
      <dgm:prSet presAssocID="{545489E2-8973-46F4-AFBF-8BF413B0B673}" presName="node" presStyleLbl="node1" presStyleIdx="1" presStyleCnt="4" custLinFactNeighborX="2">
        <dgm:presLayoutVars>
          <dgm:bulletEnabled val="1"/>
        </dgm:presLayoutVars>
      </dgm:prSet>
      <dgm:spPr/>
    </dgm:pt>
    <dgm:pt modelId="{C6629BAA-D708-4C21-8C90-CE9E17EADF2B}" type="pres">
      <dgm:prSet presAssocID="{708B12CD-6697-4DC0-B2A6-348D47D88B70}" presName="sibTrans" presStyleCnt="0"/>
      <dgm:spPr/>
    </dgm:pt>
    <dgm:pt modelId="{8E930A0A-8255-44EA-B154-34488551B928}" type="pres">
      <dgm:prSet presAssocID="{FD7F1EEB-C4C0-46AF-9221-0B499D60B078}" presName="node" presStyleLbl="node1" presStyleIdx="2" presStyleCnt="4" custLinFactNeighborX="2">
        <dgm:presLayoutVars>
          <dgm:bulletEnabled val="1"/>
        </dgm:presLayoutVars>
      </dgm:prSet>
      <dgm:spPr/>
    </dgm:pt>
    <dgm:pt modelId="{387A09C2-58D6-4F68-B464-42935117181D}" type="pres">
      <dgm:prSet presAssocID="{87FE2ABA-BFA4-4692-8F89-D370EB29F009}" presName="sibTrans" presStyleCnt="0"/>
      <dgm:spPr/>
    </dgm:pt>
    <dgm:pt modelId="{9B3507D4-7393-42AD-B250-22F5349CFC92}" type="pres">
      <dgm:prSet presAssocID="{CC754931-CE96-4838-A880-B8F55698FF06}" presName="node" presStyleLbl="node1" presStyleIdx="3" presStyleCnt="4" custLinFactNeighborX="1">
        <dgm:presLayoutVars>
          <dgm:bulletEnabled val="1"/>
        </dgm:presLayoutVars>
      </dgm:prSet>
      <dgm:spPr/>
    </dgm:pt>
  </dgm:ptLst>
  <dgm:cxnLst>
    <dgm:cxn modelId="{051BDD01-1F9D-43D6-A4AB-D99ACF0254F4}" srcId="{0F5BB4A3-49F9-425A-8C21-82F239388D52}" destId="{545489E2-8973-46F4-AFBF-8BF413B0B673}" srcOrd="1" destOrd="0" parTransId="{C7B85293-B7D5-4BF6-A6E6-FDCF5D217999}" sibTransId="{708B12CD-6697-4DC0-B2A6-348D47D88B70}"/>
    <dgm:cxn modelId="{ED836604-60FF-4B17-A73D-7F99711F4F46}" type="presOf" srcId="{8CC0B9BF-29C9-497E-94B5-9FCF8E7E6B65}" destId="{9B3507D4-7393-42AD-B250-22F5349CFC92}" srcOrd="0" destOrd="3" presId="urn:microsoft.com/office/officeart/2005/8/layout/hList6"/>
    <dgm:cxn modelId="{1BEC4B04-0B87-46FD-AFBE-8E07CD8B153E}" type="presOf" srcId="{8268B998-8CF2-4215-AC8E-DF0ED9EC21E2}" destId="{737404FE-FB2C-4673-9F90-5E908384136F}" srcOrd="0" destOrd="3" presId="urn:microsoft.com/office/officeart/2005/8/layout/hList6"/>
    <dgm:cxn modelId="{CC34D704-9EF7-47B0-8EDA-2AA89661C556}" srcId="{CC754931-CE96-4838-A880-B8F55698FF06}" destId="{D238CE62-4AC4-4409-8E00-771C79BE978B}" srcOrd="3" destOrd="0" parTransId="{18390639-5BE4-4C0D-B8D1-84CA060C9ED3}" sibTransId="{93ADB8D2-04B0-4FBD-9C3E-C96ED6B7830A}"/>
    <dgm:cxn modelId="{3B467305-CE4D-4AB4-ACE1-99CA3FC5418F}" srcId="{FD7F1EEB-C4C0-46AF-9221-0B499D60B078}" destId="{E83AC229-DF28-490D-9D43-067107B120B8}" srcOrd="7" destOrd="0" parTransId="{48CC2FCF-3BEC-40AE-8310-7E1B3E46D3FA}" sibTransId="{20347671-F0B4-4BEB-AAB5-5733E30A28E3}"/>
    <dgm:cxn modelId="{7D9E7F07-C156-4716-9B79-887BCAF789B2}" srcId="{0F5BB4A3-49F9-425A-8C21-82F239388D52}" destId="{FD7F1EEB-C4C0-46AF-9221-0B499D60B078}" srcOrd="2" destOrd="0" parTransId="{F66B76E0-1B68-43AE-8D22-5841D5035EDF}" sibTransId="{87FE2ABA-BFA4-4692-8F89-D370EB29F009}"/>
    <dgm:cxn modelId="{55EA5E10-733E-4880-A7D7-ADFC3575674C}" srcId="{CC754931-CE96-4838-A880-B8F55698FF06}" destId="{C8375020-5399-4DB5-BDF2-8CCD77540761}" srcOrd="8" destOrd="0" parTransId="{EE2A08E2-F950-4675-B22A-CC3E090D2665}" sibTransId="{9A25D454-1F07-40CF-B918-0416E1091501}"/>
    <dgm:cxn modelId="{11E26412-2CFD-4517-A77A-314DBA1B9B55}" type="presOf" srcId="{5D5BE516-AA9D-43E9-8122-5884545776DC}" destId="{737404FE-FB2C-4673-9F90-5E908384136F}" srcOrd="0" destOrd="0" presId="urn:microsoft.com/office/officeart/2005/8/layout/hList6"/>
    <dgm:cxn modelId="{491A6013-9511-48DE-9B8B-3CC030699EB8}" srcId="{CC754931-CE96-4838-A880-B8F55698FF06}" destId="{5DEFDDD2-6BC4-4A33-985C-B015381BECFE}" srcOrd="1" destOrd="0" parTransId="{AE7403FA-7489-4A3A-B7C3-6FC4064CC729}" sibTransId="{F0FBC3AF-399B-4617-AD96-17BB15AA5335}"/>
    <dgm:cxn modelId="{487CDA14-2264-4BB7-9432-E25F3A6600C4}" type="presOf" srcId="{FD7F1EEB-C4C0-46AF-9221-0B499D60B078}" destId="{8E930A0A-8255-44EA-B154-34488551B928}" srcOrd="0" destOrd="0" presId="urn:microsoft.com/office/officeart/2005/8/layout/hList6"/>
    <dgm:cxn modelId="{5A0B1015-5014-47E2-8BCA-13DAF7343A15}" srcId="{0F5BB4A3-49F9-425A-8C21-82F239388D52}" destId="{5D5BE516-AA9D-43E9-8122-5884545776DC}" srcOrd="0" destOrd="0" parTransId="{E68EEF75-031A-4CE2-AE0F-9847B3D3C6B3}" sibTransId="{930F96D3-C871-45E5-A460-C5FE42065C37}"/>
    <dgm:cxn modelId="{62804518-AF2F-40CE-A1CB-FD43F6490F77}" type="presOf" srcId="{573DAFDF-2FF0-4858-80D3-6E358CA76118}" destId="{8E930A0A-8255-44EA-B154-34488551B928}" srcOrd="0" destOrd="4" presId="urn:microsoft.com/office/officeart/2005/8/layout/hList6"/>
    <dgm:cxn modelId="{F03E6F1A-AEAC-4573-AB2A-AFED3408C566}" type="presOf" srcId="{26D508C3-6574-4D54-966E-3C2B92B1913F}" destId="{8E930A0A-8255-44EA-B154-34488551B928}" srcOrd="0" destOrd="6" presId="urn:microsoft.com/office/officeart/2005/8/layout/hList6"/>
    <dgm:cxn modelId="{FA482A1E-DE03-40D9-A16F-CECEAF080512}" srcId="{CC754931-CE96-4838-A880-B8F55698FF06}" destId="{0C366EB7-8252-461A-AAC2-2F7967F26003}" srcOrd="7" destOrd="0" parTransId="{A71CC444-5DA1-453D-8877-7E6814821893}" sibTransId="{2A5C4590-2735-455A-AE04-FACC7E4AE8D5}"/>
    <dgm:cxn modelId="{7310BB28-FCA4-487F-B932-793EEF42551C}" type="presOf" srcId="{C5B6BFC4-1AD1-4050-A084-BA7C9EA029A0}" destId="{9B3507D4-7393-42AD-B250-22F5349CFC92}" srcOrd="0" destOrd="10" presId="urn:microsoft.com/office/officeart/2005/8/layout/hList6"/>
    <dgm:cxn modelId="{6EE4BA2B-9447-4783-B3D9-21BE5E4278D6}" type="presOf" srcId="{5DEFDDD2-6BC4-4A33-985C-B015381BECFE}" destId="{9B3507D4-7393-42AD-B250-22F5349CFC92}" srcOrd="0" destOrd="2" presId="urn:microsoft.com/office/officeart/2005/8/layout/hList6"/>
    <dgm:cxn modelId="{2FD1F132-DCDE-40D9-8C31-9A5D2B811B98}" type="presOf" srcId="{357DA111-10DE-43CC-9D27-8378320DD285}" destId="{FB102878-32E6-4824-8C51-93A27E1E61AB}" srcOrd="0" destOrd="2" presId="urn:microsoft.com/office/officeart/2005/8/layout/hList6"/>
    <dgm:cxn modelId="{93267633-B5AD-40C4-A351-A39F814FDE54}" type="presOf" srcId="{60D429A4-676E-4F5E-BC8E-1527D6E73C5B}" destId="{FB102878-32E6-4824-8C51-93A27E1E61AB}" srcOrd="0" destOrd="5" presId="urn:microsoft.com/office/officeart/2005/8/layout/hList6"/>
    <dgm:cxn modelId="{48FD3036-0516-4436-A3CC-EBC87A08C635}" srcId="{FD7F1EEB-C4C0-46AF-9221-0B499D60B078}" destId="{9CB7AD31-73A7-4CC7-A440-55065B3D42F6}" srcOrd="1" destOrd="0" parTransId="{22EA16C8-58D2-4FAB-A0A5-E09A24E43B7C}" sibTransId="{C2706415-01F0-48B3-BCB0-1E30F01BDCB9}"/>
    <dgm:cxn modelId="{D2531938-AFF9-4A92-B4D5-9854E883FEDE}" srcId="{545489E2-8973-46F4-AFBF-8BF413B0B673}" destId="{60D429A4-676E-4F5E-BC8E-1527D6E73C5B}" srcOrd="4" destOrd="0" parTransId="{BDD08EE6-5615-44DC-B7DF-E391E924000E}" sibTransId="{1C925D3B-6116-4233-AD09-3251DF365742}"/>
    <dgm:cxn modelId="{FEF1FF3F-A4B2-445E-8088-C779EF02EE9F}" srcId="{FD7F1EEB-C4C0-46AF-9221-0B499D60B078}" destId="{45CD3131-5093-4497-B31B-4D77153E8129}" srcOrd="6" destOrd="0" parTransId="{01263FD3-7891-439E-BFE3-A2DA352A0073}" sibTransId="{291A6344-3D25-4A37-AD03-1D61924071FB}"/>
    <dgm:cxn modelId="{82E02B5E-34FE-44FF-A9F5-EA9A0FA2B70B}" type="presOf" srcId="{C8375020-5399-4DB5-BDF2-8CCD77540761}" destId="{9B3507D4-7393-42AD-B250-22F5349CFC92}" srcOrd="0" destOrd="9" presId="urn:microsoft.com/office/officeart/2005/8/layout/hList6"/>
    <dgm:cxn modelId="{67B50160-71C0-496F-9500-D5B17F221A2B}" srcId="{5D5BE516-AA9D-43E9-8122-5884545776DC}" destId="{89CA07A9-40C4-4011-B839-097EF5CCC08F}" srcOrd="3" destOrd="0" parTransId="{32ADD534-1A0D-4A19-996C-17D0FA058030}" sibTransId="{5A464084-D3A1-40E4-B534-3BFC2E92B3CF}"/>
    <dgm:cxn modelId="{15B8FF61-17B1-4B43-94AB-0E1FC7B6721B}" type="presOf" srcId="{A1C5181B-5C38-4FD5-AB92-730DBDB3D8B9}" destId="{FB102878-32E6-4824-8C51-93A27E1E61AB}" srcOrd="0" destOrd="3" presId="urn:microsoft.com/office/officeart/2005/8/layout/hList6"/>
    <dgm:cxn modelId="{99A9FD62-2ADB-4B8A-98F4-F1EA096FB703}" type="presOf" srcId="{B891247E-24DF-4381-9916-EF8A2645A220}" destId="{8E930A0A-8255-44EA-B154-34488551B928}" srcOrd="0" destOrd="1" presId="urn:microsoft.com/office/officeart/2005/8/layout/hList6"/>
    <dgm:cxn modelId="{19D7C663-1596-4782-B2D1-0A4B3D534C64}" type="presOf" srcId="{FC7C0925-C0A3-47CE-BB0D-CC71BC1FE24A}" destId="{737404FE-FB2C-4673-9F90-5E908384136F}" srcOrd="0" destOrd="2" presId="urn:microsoft.com/office/officeart/2005/8/layout/hList6"/>
    <dgm:cxn modelId="{81ED1546-5913-4F79-9E9E-BEBFDDDE0367}" type="presOf" srcId="{89CA07A9-40C4-4011-B839-097EF5CCC08F}" destId="{737404FE-FB2C-4673-9F90-5E908384136F}" srcOrd="0" destOrd="4" presId="urn:microsoft.com/office/officeart/2005/8/layout/hList6"/>
    <dgm:cxn modelId="{3E634B47-ED06-4786-977F-5903697748FC}" type="presOf" srcId="{545489E2-8973-46F4-AFBF-8BF413B0B673}" destId="{FB102878-32E6-4824-8C51-93A27E1E61AB}" srcOrd="0" destOrd="0" presId="urn:microsoft.com/office/officeart/2005/8/layout/hList6"/>
    <dgm:cxn modelId="{7DAD1C68-281D-4076-A888-3CC3912840C6}" type="presOf" srcId="{4FAA52F2-D3F0-411D-8B77-6FDFED2AEF98}" destId="{9B3507D4-7393-42AD-B250-22F5349CFC92}" srcOrd="0" destOrd="7" presId="urn:microsoft.com/office/officeart/2005/8/layout/hList6"/>
    <dgm:cxn modelId="{2958266E-1BBD-4262-BF47-A941C841D2AC}" type="presOf" srcId="{0C366EB7-8252-461A-AAC2-2F7967F26003}" destId="{9B3507D4-7393-42AD-B250-22F5349CFC92}" srcOrd="0" destOrd="8" presId="urn:microsoft.com/office/officeart/2005/8/layout/hList6"/>
    <dgm:cxn modelId="{5434DF77-555B-47BB-86F0-BC6BB18A397D}" srcId="{FD7F1EEB-C4C0-46AF-9221-0B499D60B078}" destId="{573DAFDF-2FF0-4858-80D3-6E358CA76118}" srcOrd="3" destOrd="0" parTransId="{D5B24B3B-865C-44CE-8446-45E06C93CAB0}" sibTransId="{F788BBAD-AD4A-4868-973A-98BD8905D4E3}"/>
    <dgm:cxn modelId="{1D27FD77-5B79-4468-835E-EECE2EC84682}" srcId="{545489E2-8973-46F4-AFBF-8BF413B0B673}" destId="{D6657096-BFAF-4A89-9683-3F49D7A0AE29}" srcOrd="3" destOrd="0" parTransId="{3AC19985-CA93-4B4F-8EBA-CE413BBA091B}" sibTransId="{B3BD1B26-A5CB-46CE-BF66-0BDF4B86568C}"/>
    <dgm:cxn modelId="{64200A78-2BC5-46F2-B10F-78D2D0538B29}" srcId="{CC754931-CE96-4838-A880-B8F55698FF06}" destId="{E3B65F0E-9F2A-4F80-9E94-CC5CB3E2241C}" srcOrd="4" destOrd="0" parTransId="{EFE6B43F-07DB-415E-BD71-3072D2B6F788}" sibTransId="{79455157-E89B-4BAE-910E-2D521D7B027F}"/>
    <dgm:cxn modelId="{4B8EFE79-3D1B-4340-AA49-1F9D0C6CA0E3}" srcId="{0F5BB4A3-49F9-425A-8C21-82F239388D52}" destId="{CC754931-CE96-4838-A880-B8F55698FF06}" srcOrd="3" destOrd="0" parTransId="{E37C658C-1EB8-4796-83C3-40E6E5EB5DD9}" sibTransId="{3729A09C-ABFE-46BB-9D84-002B3EB79BBC}"/>
    <dgm:cxn modelId="{E275F47E-EC7E-4DC9-BC04-569B49C29967}" type="presOf" srcId="{AD37F985-5BE2-4469-91E5-1365195610DE}" destId="{9B3507D4-7393-42AD-B250-22F5349CFC92}" srcOrd="0" destOrd="12" presId="urn:microsoft.com/office/officeart/2005/8/layout/hList6"/>
    <dgm:cxn modelId="{3FB54D83-312E-45AE-AD0B-4969C862D843}" srcId="{545489E2-8973-46F4-AFBF-8BF413B0B673}" destId="{357DA111-10DE-43CC-9D27-8378320DD285}" srcOrd="1" destOrd="0" parTransId="{CF21CC23-D2E5-4110-8F0B-567C25F5EAA6}" sibTransId="{0683A5B1-9198-4D34-9849-D0851B4BC7B1}"/>
    <dgm:cxn modelId="{4C085C87-94B3-4D19-971A-9B876148CE55}" srcId="{5D5BE516-AA9D-43E9-8122-5884545776DC}" destId="{FC7C0925-C0A3-47CE-BB0D-CC71BC1FE24A}" srcOrd="1" destOrd="0" parTransId="{CD530975-BFC8-4636-8B09-3406DB13D79C}" sibTransId="{1C52F25B-FADA-4A08-9AB8-AF543CA72CB7}"/>
    <dgm:cxn modelId="{3C25B590-AD9B-4579-881C-2811256EA9E5}" type="presOf" srcId="{D238CE62-4AC4-4409-8E00-771C79BE978B}" destId="{9B3507D4-7393-42AD-B250-22F5349CFC92}" srcOrd="0" destOrd="4" presId="urn:microsoft.com/office/officeart/2005/8/layout/hList6"/>
    <dgm:cxn modelId="{BEA79396-580D-4EC8-A779-8B69F277A623}" type="presOf" srcId="{905113CA-90BB-4178-8BB4-BBA97BD17239}" destId="{737404FE-FB2C-4673-9F90-5E908384136F}" srcOrd="0" destOrd="1" presId="urn:microsoft.com/office/officeart/2005/8/layout/hList6"/>
    <dgm:cxn modelId="{72F39697-DCB7-4830-83BB-BE44C9047E2F}" srcId="{CC754931-CE96-4838-A880-B8F55698FF06}" destId="{8CC0B9BF-29C9-497E-94B5-9FCF8E7E6B65}" srcOrd="2" destOrd="0" parTransId="{35AF01E6-9E81-4203-A01B-2E4FC4B2C01F}" sibTransId="{56050FEA-79BD-470E-B5B9-040E3DBF057B}"/>
    <dgm:cxn modelId="{A90D81A3-9372-441A-A186-17792BE05E95}" type="presOf" srcId="{45CD3131-5093-4497-B31B-4D77153E8129}" destId="{8E930A0A-8255-44EA-B154-34488551B928}" srcOrd="0" destOrd="7" presId="urn:microsoft.com/office/officeart/2005/8/layout/hList6"/>
    <dgm:cxn modelId="{DF957AA9-936C-4266-B47B-28FCBBD628AF}" type="presOf" srcId="{E83AC229-DF28-490D-9D43-067107B120B8}" destId="{8E930A0A-8255-44EA-B154-34488551B928}" srcOrd="0" destOrd="8" presId="urn:microsoft.com/office/officeart/2005/8/layout/hList6"/>
    <dgm:cxn modelId="{BEA6B6A9-8173-41D4-8A76-206C76114F6F}" type="presOf" srcId="{2AA2313A-EDF3-4448-9932-1E1A42696DC5}" destId="{8E930A0A-8255-44EA-B154-34488551B928}" srcOrd="0" destOrd="5" presId="urn:microsoft.com/office/officeart/2005/8/layout/hList6"/>
    <dgm:cxn modelId="{7CD1F0A9-99D7-4AFA-B119-85BA713FDD2D}" type="presOf" srcId="{9CB7AD31-73A7-4CC7-A440-55065B3D42F6}" destId="{8E930A0A-8255-44EA-B154-34488551B928}" srcOrd="0" destOrd="2" presId="urn:microsoft.com/office/officeart/2005/8/layout/hList6"/>
    <dgm:cxn modelId="{8351D5AB-4EB3-44BC-AADB-A42B6E902E44}" type="presOf" srcId="{0F5BB4A3-49F9-425A-8C21-82F239388D52}" destId="{215C9E94-A17C-4E0E-9DF3-0F65432342C2}" srcOrd="0" destOrd="0" presId="urn:microsoft.com/office/officeart/2005/8/layout/hList6"/>
    <dgm:cxn modelId="{AECB7BB8-1774-4DE9-8272-37BC7A981352}" srcId="{FD7F1EEB-C4C0-46AF-9221-0B499D60B078}" destId="{26D508C3-6574-4D54-966E-3C2B92B1913F}" srcOrd="5" destOrd="0" parTransId="{D0570081-0F26-4FF0-B5DE-CCDC202F92B3}" sibTransId="{2D10F20F-A56B-48B4-89DE-1B364E21BDC1}"/>
    <dgm:cxn modelId="{6F526CB9-88AC-4713-A6FE-5CCF062326D6}" srcId="{FD7F1EEB-C4C0-46AF-9221-0B499D60B078}" destId="{B891247E-24DF-4381-9916-EF8A2645A220}" srcOrd="0" destOrd="0" parTransId="{62802709-B2AE-477A-9756-79B5AACD231F}" sibTransId="{375F4726-6AB8-4084-B2C9-73C2E477B15F}"/>
    <dgm:cxn modelId="{3EE97CB9-CC90-4325-AF80-3F853485D1FB}" srcId="{545489E2-8973-46F4-AFBF-8BF413B0B673}" destId="{795DB741-5BEE-4A92-9D13-4DA07D91D5FC}" srcOrd="0" destOrd="0" parTransId="{6C209478-0B0E-4F95-AFCF-1085D2926D92}" sibTransId="{33CF3B08-6826-4835-9818-B0FC02CCD5C7}"/>
    <dgm:cxn modelId="{2E21E8BA-31C3-44C5-940B-B0E1C0365B10}" type="presOf" srcId="{90245E4F-183D-4663-A57D-5D0738342CAE}" destId="{9B3507D4-7393-42AD-B250-22F5349CFC92}" srcOrd="0" destOrd="1" presId="urn:microsoft.com/office/officeart/2005/8/layout/hList6"/>
    <dgm:cxn modelId="{EBF293BC-70DB-4BAB-961B-65EA6D8E1716}" type="presOf" srcId="{A0D5A224-E076-46F2-8C88-821EDD9541DD}" destId="{8E930A0A-8255-44EA-B154-34488551B928}" srcOrd="0" destOrd="3" presId="urn:microsoft.com/office/officeart/2005/8/layout/hList6"/>
    <dgm:cxn modelId="{667B9BBE-B29C-4A07-9A96-9CBD9E5855F2}" srcId="{5D5BE516-AA9D-43E9-8122-5884545776DC}" destId="{8268B998-8CF2-4215-AC8E-DF0ED9EC21E2}" srcOrd="2" destOrd="0" parTransId="{24F10544-31D8-45B5-8E7E-75784C75DAF6}" sibTransId="{FFD20ECD-3C27-404A-9218-5C7937937371}"/>
    <dgm:cxn modelId="{F25C7FC0-E086-40E3-99FB-B07091E149C6}" srcId="{CC754931-CE96-4838-A880-B8F55698FF06}" destId="{AD37F985-5BE2-4469-91E5-1365195610DE}" srcOrd="11" destOrd="0" parTransId="{609E5B80-B71D-4AC7-9058-5F708BFE5864}" sibTransId="{CD533381-14AC-4BD4-9388-63D87DAC9B28}"/>
    <dgm:cxn modelId="{1243F6C0-4FC5-4191-BAA2-250FEC9A8B96}" srcId="{CC754931-CE96-4838-A880-B8F55698FF06}" destId="{4FAA52F2-D3F0-411D-8B77-6FDFED2AEF98}" srcOrd="6" destOrd="0" parTransId="{4D061A40-9DA1-4980-8A04-6AE6B8C80573}" sibTransId="{BF6AD89D-EDBD-49B5-B74B-AECD65E54631}"/>
    <dgm:cxn modelId="{168B79C1-64C5-4EC7-B9DD-4D354194CBAD}" type="presOf" srcId="{CFF2015A-B7D8-4ABA-86EF-AA4F5059B409}" destId="{9B3507D4-7393-42AD-B250-22F5349CFC92}" srcOrd="0" destOrd="11" presId="urn:microsoft.com/office/officeart/2005/8/layout/hList6"/>
    <dgm:cxn modelId="{4DAFF7C2-4347-4D1B-8538-0EFF75ACE3BD}" type="presOf" srcId="{D6657096-BFAF-4A89-9683-3F49D7A0AE29}" destId="{FB102878-32E6-4824-8C51-93A27E1E61AB}" srcOrd="0" destOrd="4" presId="urn:microsoft.com/office/officeart/2005/8/layout/hList6"/>
    <dgm:cxn modelId="{789321C9-89A7-41B6-9FB5-6EE8B43429B9}" srcId="{CC754931-CE96-4838-A880-B8F55698FF06}" destId="{F8D46101-DDFA-420A-9EC2-10C1C99C6389}" srcOrd="5" destOrd="0" parTransId="{29F7CBB8-1F8D-41B0-99F2-F1F0DD48BA54}" sibTransId="{2B079204-0C97-4786-A26A-55EE54C21380}"/>
    <dgm:cxn modelId="{25A61ACD-9A2E-4E20-B5F4-E161AA592085}" srcId="{FD7F1EEB-C4C0-46AF-9221-0B499D60B078}" destId="{2AA2313A-EDF3-4448-9932-1E1A42696DC5}" srcOrd="4" destOrd="0" parTransId="{57DFA230-D7E0-4932-BEFE-D314AF4527DB}" sibTransId="{6D9B0C67-AFCE-48F0-A407-CDC63509B898}"/>
    <dgm:cxn modelId="{3B6080CE-2D62-4651-8B86-891491BC0076}" srcId="{5D5BE516-AA9D-43E9-8122-5884545776DC}" destId="{905113CA-90BB-4178-8BB4-BBA97BD17239}" srcOrd="0" destOrd="0" parTransId="{223137A5-B1AB-48E6-9EF5-370D73C2F864}" sibTransId="{04C5514F-D92E-4ED3-B40C-D7170C9ED339}"/>
    <dgm:cxn modelId="{A2DED3D6-6317-4274-8F3E-7153B91CDC57}" srcId="{545489E2-8973-46F4-AFBF-8BF413B0B673}" destId="{A1C5181B-5C38-4FD5-AB92-730DBDB3D8B9}" srcOrd="2" destOrd="0" parTransId="{479765CD-F373-4157-8E29-0E6CB1B7B831}" sibTransId="{E6EEA1AC-5777-4CB0-A06A-E47AD098E8A2}"/>
    <dgm:cxn modelId="{AC6382E0-497F-403A-ABEF-338DE2C13EA3}" srcId="{CC754931-CE96-4838-A880-B8F55698FF06}" destId="{CFF2015A-B7D8-4ABA-86EF-AA4F5059B409}" srcOrd="10" destOrd="0" parTransId="{4C73C1BA-9164-4881-83F9-AE94539D8436}" sibTransId="{F9998F1E-7F43-404F-B44A-E2F09551B556}"/>
    <dgm:cxn modelId="{304C8AE2-1615-4B67-85D9-5CC1ADD6A999}" srcId="{CC754931-CE96-4838-A880-B8F55698FF06}" destId="{90245E4F-183D-4663-A57D-5D0738342CAE}" srcOrd="0" destOrd="0" parTransId="{969DEA0B-F019-42D2-86AB-385F52923242}" sibTransId="{8FDB9AC0-3589-4493-BA6F-27202DB2F7F1}"/>
    <dgm:cxn modelId="{11F396E9-479B-4980-BFA1-34504DC531DB}" type="presOf" srcId="{CC754931-CE96-4838-A880-B8F55698FF06}" destId="{9B3507D4-7393-42AD-B250-22F5349CFC92}" srcOrd="0" destOrd="0" presId="urn:microsoft.com/office/officeart/2005/8/layout/hList6"/>
    <dgm:cxn modelId="{11EB16EB-9FCC-4CD2-BDA5-1D3CE238EC96}" type="presOf" srcId="{795DB741-5BEE-4A92-9D13-4DA07D91D5FC}" destId="{FB102878-32E6-4824-8C51-93A27E1E61AB}" srcOrd="0" destOrd="1" presId="urn:microsoft.com/office/officeart/2005/8/layout/hList6"/>
    <dgm:cxn modelId="{2493A0F9-14B5-4BF4-8E00-718F22C73EEA}" type="presOf" srcId="{F8D46101-DDFA-420A-9EC2-10C1C99C6389}" destId="{9B3507D4-7393-42AD-B250-22F5349CFC92}" srcOrd="0" destOrd="6" presId="urn:microsoft.com/office/officeart/2005/8/layout/hList6"/>
    <dgm:cxn modelId="{A76FB7F9-7BA5-4912-AA6C-64B846BE73F7}" type="presOf" srcId="{E3B65F0E-9F2A-4F80-9E94-CC5CB3E2241C}" destId="{9B3507D4-7393-42AD-B250-22F5349CFC92}" srcOrd="0" destOrd="5" presId="urn:microsoft.com/office/officeart/2005/8/layout/hList6"/>
    <dgm:cxn modelId="{E60A54FA-FFEA-49B1-9A0D-1D8D4243F485}" srcId="{FD7F1EEB-C4C0-46AF-9221-0B499D60B078}" destId="{A0D5A224-E076-46F2-8C88-821EDD9541DD}" srcOrd="2" destOrd="0" parTransId="{B401FD2F-34BE-462B-B78A-A4C154D050B5}" sibTransId="{ABA3EAD8-744C-4B5F-9249-77AA3035753E}"/>
    <dgm:cxn modelId="{2A008EFA-9BF5-4166-A938-A01307375E92}" srcId="{CC754931-CE96-4838-A880-B8F55698FF06}" destId="{C5B6BFC4-1AD1-4050-A084-BA7C9EA029A0}" srcOrd="9" destOrd="0" parTransId="{5009016A-2355-4FCA-A6D7-FF1DEC8100A9}" sibTransId="{7D8C69A6-0259-459A-AF00-6A674F3F7313}"/>
    <dgm:cxn modelId="{89A9EF78-F6CF-4FA4-9C60-B406FD9E7BC2}" type="presParOf" srcId="{215C9E94-A17C-4E0E-9DF3-0F65432342C2}" destId="{737404FE-FB2C-4673-9F90-5E908384136F}" srcOrd="0" destOrd="0" presId="urn:microsoft.com/office/officeart/2005/8/layout/hList6"/>
    <dgm:cxn modelId="{668F86FB-528E-4C28-AC49-F7D2D3D7CC15}" type="presParOf" srcId="{215C9E94-A17C-4E0E-9DF3-0F65432342C2}" destId="{E69971BA-8230-44E4-89F0-436F68B62F3C}" srcOrd="1" destOrd="0" presId="urn:microsoft.com/office/officeart/2005/8/layout/hList6"/>
    <dgm:cxn modelId="{3ECDF332-3173-4A7B-B64F-167D84F00F2C}" type="presParOf" srcId="{215C9E94-A17C-4E0E-9DF3-0F65432342C2}" destId="{FB102878-32E6-4824-8C51-93A27E1E61AB}" srcOrd="2" destOrd="0" presId="urn:microsoft.com/office/officeart/2005/8/layout/hList6"/>
    <dgm:cxn modelId="{977C14F4-0454-41EC-BC8C-F4CF38E94D9A}" type="presParOf" srcId="{215C9E94-A17C-4E0E-9DF3-0F65432342C2}" destId="{C6629BAA-D708-4C21-8C90-CE9E17EADF2B}" srcOrd="3" destOrd="0" presId="urn:microsoft.com/office/officeart/2005/8/layout/hList6"/>
    <dgm:cxn modelId="{CC74C857-B56E-453F-BFE1-56D720EE7B21}" type="presParOf" srcId="{215C9E94-A17C-4E0E-9DF3-0F65432342C2}" destId="{8E930A0A-8255-44EA-B154-34488551B928}" srcOrd="4" destOrd="0" presId="urn:microsoft.com/office/officeart/2005/8/layout/hList6"/>
    <dgm:cxn modelId="{D45B6BA6-093E-4BD9-B624-E4FFE9DF9B43}" type="presParOf" srcId="{215C9E94-A17C-4E0E-9DF3-0F65432342C2}" destId="{387A09C2-58D6-4F68-B464-42935117181D}" srcOrd="5" destOrd="0" presId="urn:microsoft.com/office/officeart/2005/8/layout/hList6"/>
    <dgm:cxn modelId="{6195A5AC-E601-4FEC-97D2-7E795F285B7D}" type="presParOf" srcId="{215C9E94-A17C-4E0E-9DF3-0F65432342C2}" destId="{9B3507D4-7393-42AD-B250-22F5349CFC92}" srcOrd="6" destOrd="0" presId="urn:microsoft.com/office/officeart/2005/8/layout/hList6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5078E1-F5DB-4FB9-9DF4-27A3BA825BC4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86AEEC5E-B9BF-49B2-87F0-628AC4657594}">
      <dgm:prSet phldrT="[Text]"/>
      <dgm:spPr/>
      <dgm:t>
        <a:bodyPr/>
        <a:lstStyle/>
        <a:p>
          <a:r>
            <a:rPr lang="en-IN" dirty="0"/>
            <a:t>Total Applicants </a:t>
          </a:r>
        </a:p>
      </dgm:t>
    </dgm:pt>
    <dgm:pt modelId="{96F19FEF-1648-4713-B0AB-81DA51AAC36B}" type="parTrans" cxnId="{3A0B4D34-5B0A-48F7-9BF2-6EFE3B356B06}">
      <dgm:prSet/>
      <dgm:spPr/>
      <dgm:t>
        <a:bodyPr/>
        <a:lstStyle/>
        <a:p>
          <a:endParaRPr lang="en-IN"/>
        </a:p>
      </dgm:t>
    </dgm:pt>
    <dgm:pt modelId="{F426AC1D-C0EB-4CAC-993C-0F3616ACD824}" type="sibTrans" cxnId="{3A0B4D34-5B0A-48F7-9BF2-6EFE3B356B06}">
      <dgm:prSet/>
      <dgm:spPr/>
      <dgm:t>
        <a:bodyPr/>
        <a:lstStyle/>
        <a:p>
          <a:endParaRPr lang="en-IN"/>
        </a:p>
      </dgm:t>
    </dgm:pt>
    <dgm:pt modelId="{4DB151B7-21BB-4CC2-81E6-F18A962ECA6C}">
      <dgm:prSet phldrT="[Text]"/>
      <dgm:spPr/>
      <dgm:t>
        <a:bodyPr/>
        <a:lstStyle/>
        <a:p>
          <a:r>
            <a:rPr lang="en-IN" dirty="0"/>
            <a:t>Number of Applicants per sector</a:t>
          </a:r>
        </a:p>
      </dgm:t>
    </dgm:pt>
    <dgm:pt modelId="{4D7C30EF-4DDF-4D8A-8004-F85DAB707BA6}" type="parTrans" cxnId="{5CFC8A09-6EC0-45CF-9F3D-702760CFF40D}">
      <dgm:prSet/>
      <dgm:spPr/>
      <dgm:t>
        <a:bodyPr/>
        <a:lstStyle/>
        <a:p>
          <a:endParaRPr lang="en-IN"/>
        </a:p>
      </dgm:t>
    </dgm:pt>
    <dgm:pt modelId="{58EF1BC1-F890-4902-8FDA-05431A8FAB52}" type="sibTrans" cxnId="{5CFC8A09-6EC0-45CF-9F3D-702760CFF40D}">
      <dgm:prSet/>
      <dgm:spPr/>
      <dgm:t>
        <a:bodyPr/>
        <a:lstStyle/>
        <a:p>
          <a:endParaRPr lang="en-IN"/>
        </a:p>
      </dgm:t>
    </dgm:pt>
    <dgm:pt modelId="{E14C99D0-A4EA-43B0-B184-46016CF02AC2}">
      <dgm:prSet phldrT="[Text]"/>
      <dgm:spPr/>
      <dgm:t>
        <a:bodyPr/>
        <a:lstStyle/>
        <a:p>
          <a:r>
            <a:rPr lang="en-IN" dirty="0"/>
            <a:t>Not Shared</a:t>
          </a:r>
        </a:p>
      </dgm:t>
    </dgm:pt>
    <dgm:pt modelId="{1939AB74-1ED1-4C7C-ABE6-51B45E1089CA}" type="parTrans" cxnId="{C054641B-13CE-41D8-9679-F859BA1113E2}">
      <dgm:prSet/>
      <dgm:spPr/>
      <dgm:t>
        <a:bodyPr/>
        <a:lstStyle/>
        <a:p>
          <a:endParaRPr lang="en-IN"/>
        </a:p>
      </dgm:t>
    </dgm:pt>
    <dgm:pt modelId="{15DDE9C4-BFE1-4ECE-B518-6764C5539036}" type="sibTrans" cxnId="{C054641B-13CE-41D8-9679-F859BA1113E2}">
      <dgm:prSet/>
      <dgm:spPr/>
      <dgm:t>
        <a:bodyPr/>
        <a:lstStyle/>
        <a:p>
          <a:endParaRPr lang="en-IN"/>
        </a:p>
      </dgm:t>
    </dgm:pt>
    <dgm:pt modelId="{D190E5C3-2CD4-4BF8-AC9F-02F61427C944}" type="pres">
      <dgm:prSet presAssocID="{915078E1-F5DB-4FB9-9DF4-27A3BA825BC4}" presName="Name0" presStyleCnt="0">
        <dgm:presLayoutVars>
          <dgm:dir/>
          <dgm:resizeHandles val="exact"/>
        </dgm:presLayoutVars>
      </dgm:prSet>
      <dgm:spPr/>
    </dgm:pt>
    <dgm:pt modelId="{52A20816-92FF-48C9-9373-10894CBD323F}" type="pres">
      <dgm:prSet presAssocID="{915078E1-F5DB-4FB9-9DF4-27A3BA825BC4}" presName="vNodes" presStyleCnt="0"/>
      <dgm:spPr/>
    </dgm:pt>
    <dgm:pt modelId="{26CE0C04-D3A2-46EB-BBB5-C6C977F32A18}" type="pres">
      <dgm:prSet presAssocID="{86AEEC5E-B9BF-49B2-87F0-628AC4657594}" presName="node" presStyleLbl="node1" presStyleIdx="0" presStyleCnt="3">
        <dgm:presLayoutVars>
          <dgm:bulletEnabled val="1"/>
        </dgm:presLayoutVars>
      </dgm:prSet>
      <dgm:spPr/>
    </dgm:pt>
    <dgm:pt modelId="{65A51278-422E-42B5-ABEA-40F644C7585D}" type="pres">
      <dgm:prSet presAssocID="{F426AC1D-C0EB-4CAC-993C-0F3616ACD824}" presName="spacerT" presStyleCnt="0"/>
      <dgm:spPr/>
    </dgm:pt>
    <dgm:pt modelId="{5C53C9BE-32C1-4795-A4E2-3DC03B210D43}" type="pres">
      <dgm:prSet presAssocID="{F426AC1D-C0EB-4CAC-993C-0F3616ACD824}" presName="sibTrans" presStyleLbl="sibTrans2D1" presStyleIdx="0" presStyleCnt="2"/>
      <dgm:spPr/>
    </dgm:pt>
    <dgm:pt modelId="{723241E7-B79D-4A13-B188-F37A63AC6F08}" type="pres">
      <dgm:prSet presAssocID="{F426AC1D-C0EB-4CAC-993C-0F3616ACD824}" presName="spacerB" presStyleCnt="0"/>
      <dgm:spPr/>
    </dgm:pt>
    <dgm:pt modelId="{A081707E-AB4B-4108-93E2-7E51400CC97A}" type="pres">
      <dgm:prSet presAssocID="{4DB151B7-21BB-4CC2-81E6-F18A962ECA6C}" presName="node" presStyleLbl="node1" presStyleIdx="1" presStyleCnt="3">
        <dgm:presLayoutVars>
          <dgm:bulletEnabled val="1"/>
        </dgm:presLayoutVars>
      </dgm:prSet>
      <dgm:spPr/>
    </dgm:pt>
    <dgm:pt modelId="{F2BFB03E-7706-4CCF-B03D-74FF8ABC62EE}" type="pres">
      <dgm:prSet presAssocID="{915078E1-F5DB-4FB9-9DF4-27A3BA825BC4}" presName="sibTransLast" presStyleLbl="sibTrans2D1" presStyleIdx="1" presStyleCnt="2"/>
      <dgm:spPr/>
    </dgm:pt>
    <dgm:pt modelId="{968A4CF1-5930-4C37-96AC-0064B1C8D064}" type="pres">
      <dgm:prSet presAssocID="{915078E1-F5DB-4FB9-9DF4-27A3BA825BC4}" presName="connectorText" presStyleLbl="sibTrans2D1" presStyleIdx="1" presStyleCnt="2"/>
      <dgm:spPr/>
    </dgm:pt>
    <dgm:pt modelId="{9992F607-E326-444C-B26A-EAFA65C1DA46}" type="pres">
      <dgm:prSet presAssocID="{915078E1-F5DB-4FB9-9DF4-27A3BA825BC4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5CFC8A09-6EC0-45CF-9F3D-702760CFF40D}" srcId="{915078E1-F5DB-4FB9-9DF4-27A3BA825BC4}" destId="{4DB151B7-21BB-4CC2-81E6-F18A962ECA6C}" srcOrd="1" destOrd="0" parTransId="{4D7C30EF-4DDF-4D8A-8004-F85DAB707BA6}" sibTransId="{58EF1BC1-F890-4902-8FDA-05431A8FAB52}"/>
    <dgm:cxn modelId="{3E96A10B-9218-45FB-8EDA-1D9D9EB74E61}" type="presOf" srcId="{58EF1BC1-F890-4902-8FDA-05431A8FAB52}" destId="{F2BFB03E-7706-4CCF-B03D-74FF8ABC62EE}" srcOrd="0" destOrd="0" presId="urn:microsoft.com/office/officeart/2005/8/layout/equation2"/>
    <dgm:cxn modelId="{F157AC19-7E19-4E0A-8FAF-17B8D83227D0}" type="presOf" srcId="{E14C99D0-A4EA-43B0-B184-46016CF02AC2}" destId="{9992F607-E326-444C-B26A-EAFA65C1DA46}" srcOrd="0" destOrd="0" presId="urn:microsoft.com/office/officeart/2005/8/layout/equation2"/>
    <dgm:cxn modelId="{C054641B-13CE-41D8-9679-F859BA1113E2}" srcId="{915078E1-F5DB-4FB9-9DF4-27A3BA825BC4}" destId="{E14C99D0-A4EA-43B0-B184-46016CF02AC2}" srcOrd="2" destOrd="0" parTransId="{1939AB74-1ED1-4C7C-ABE6-51B45E1089CA}" sibTransId="{15DDE9C4-BFE1-4ECE-B518-6764C5539036}"/>
    <dgm:cxn modelId="{D7109420-4BA4-4183-808F-B42EBE815E2B}" type="presOf" srcId="{4DB151B7-21BB-4CC2-81E6-F18A962ECA6C}" destId="{A081707E-AB4B-4108-93E2-7E51400CC97A}" srcOrd="0" destOrd="0" presId="urn:microsoft.com/office/officeart/2005/8/layout/equation2"/>
    <dgm:cxn modelId="{3A0B4D34-5B0A-48F7-9BF2-6EFE3B356B06}" srcId="{915078E1-F5DB-4FB9-9DF4-27A3BA825BC4}" destId="{86AEEC5E-B9BF-49B2-87F0-628AC4657594}" srcOrd="0" destOrd="0" parTransId="{96F19FEF-1648-4713-B0AB-81DA51AAC36B}" sibTransId="{F426AC1D-C0EB-4CAC-993C-0F3616ACD824}"/>
    <dgm:cxn modelId="{DDE6A23B-E8D5-4EB6-B1CF-1F130468AF25}" type="presOf" srcId="{915078E1-F5DB-4FB9-9DF4-27A3BA825BC4}" destId="{D190E5C3-2CD4-4BF8-AC9F-02F61427C944}" srcOrd="0" destOrd="0" presId="urn:microsoft.com/office/officeart/2005/8/layout/equation2"/>
    <dgm:cxn modelId="{77251568-D0DE-4914-BBA6-30B891A5823B}" type="presOf" srcId="{58EF1BC1-F890-4902-8FDA-05431A8FAB52}" destId="{968A4CF1-5930-4C37-96AC-0064B1C8D064}" srcOrd="1" destOrd="0" presId="urn:microsoft.com/office/officeart/2005/8/layout/equation2"/>
    <dgm:cxn modelId="{56B93C74-EBD1-4944-9A29-94BC15560AD8}" type="presOf" srcId="{86AEEC5E-B9BF-49B2-87F0-628AC4657594}" destId="{26CE0C04-D3A2-46EB-BBB5-C6C977F32A18}" srcOrd="0" destOrd="0" presId="urn:microsoft.com/office/officeart/2005/8/layout/equation2"/>
    <dgm:cxn modelId="{5E0D30CB-793E-425B-9A2D-19C822D8B654}" type="presOf" srcId="{F426AC1D-C0EB-4CAC-993C-0F3616ACD824}" destId="{5C53C9BE-32C1-4795-A4E2-3DC03B210D43}" srcOrd="0" destOrd="0" presId="urn:microsoft.com/office/officeart/2005/8/layout/equation2"/>
    <dgm:cxn modelId="{8D9A089F-147B-4640-AE5A-BEA8E40240A7}" type="presParOf" srcId="{D190E5C3-2CD4-4BF8-AC9F-02F61427C944}" destId="{52A20816-92FF-48C9-9373-10894CBD323F}" srcOrd="0" destOrd="0" presId="urn:microsoft.com/office/officeart/2005/8/layout/equation2"/>
    <dgm:cxn modelId="{0E50A60F-F881-4D75-9300-F8A2BF0EDFE0}" type="presParOf" srcId="{52A20816-92FF-48C9-9373-10894CBD323F}" destId="{26CE0C04-D3A2-46EB-BBB5-C6C977F32A18}" srcOrd="0" destOrd="0" presId="urn:microsoft.com/office/officeart/2005/8/layout/equation2"/>
    <dgm:cxn modelId="{7F99DC18-940C-4709-9A84-3D50B94AF734}" type="presParOf" srcId="{52A20816-92FF-48C9-9373-10894CBD323F}" destId="{65A51278-422E-42B5-ABEA-40F644C7585D}" srcOrd="1" destOrd="0" presId="urn:microsoft.com/office/officeart/2005/8/layout/equation2"/>
    <dgm:cxn modelId="{C01CDCDB-3610-4CAB-B055-6DE1172209F2}" type="presParOf" srcId="{52A20816-92FF-48C9-9373-10894CBD323F}" destId="{5C53C9BE-32C1-4795-A4E2-3DC03B210D43}" srcOrd="2" destOrd="0" presId="urn:microsoft.com/office/officeart/2005/8/layout/equation2"/>
    <dgm:cxn modelId="{54B4FB43-9A2B-4561-B3CA-684FB884CA3E}" type="presParOf" srcId="{52A20816-92FF-48C9-9373-10894CBD323F}" destId="{723241E7-B79D-4A13-B188-F37A63AC6F08}" srcOrd="3" destOrd="0" presId="urn:microsoft.com/office/officeart/2005/8/layout/equation2"/>
    <dgm:cxn modelId="{0C83B793-9BE9-4147-B4E6-43840993ADB7}" type="presParOf" srcId="{52A20816-92FF-48C9-9373-10894CBD323F}" destId="{A081707E-AB4B-4108-93E2-7E51400CC97A}" srcOrd="4" destOrd="0" presId="urn:microsoft.com/office/officeart/2005/8/layout/equation2"/>
    <dgm:cxn modelId="{62B67EFC-CDAD-4B78-9E1D-75BF9A968059}" type="presParOf" srcId="{D190E5C3-2CD4-4BF8-AC9F-02F61427C944}" destId="{F2BFB03E-7706-4CCF-B03D-74FF8ABC62EE}" srcOrd="1" destOrd="0" presId="urn:microsoft.com/office/officeart/2005/8/layout/equation2"/>
    <dgm:cxn modelId="{55F7E83F-D246-41D3-AC6F-E865953DA32F}" type="presParOf" srcId="{F2BFB03E-7706-4CCF-B03D-74FF8ABC62EE}" destId="{968A4CF1-5930-4C37-96AC-0064B1C8D064}" srcOrd="0" destOrd="0" presId="urn:microsoft.com/office/officeart/2005/8/layout/equation2"/>
    <dgm:cxn modelId="{C54C211B-E373-47EB-8A36-0C5663A31F12}" type="presParOf" srcId="{D190E5C3-2CD4-4BF8-AC9F-02F61427C944}" destId="{9992F607-E326-444C-B26A-EAFA65C1DA4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404FE-FB2C-4673-9F90-5E908384136F}">
      <dsp:nvSpPr>
        <dsp:cNvPr id="0" name=""/>
        <dsp:cNvSpPr/>
      </dsp:nvSpPr>
      <dsp:spPr>
        <a:xfrm rot="16200000">
          <a:off x="-1687098" y="1689213"/>
          <a:ext cx="5450928" cy="2072501"/>
        </a:xfrm>
        <a:prstGeom prst="flowChartManualOperation">
          <a:avLst/>
        </a:prstGeom>
        <a:solidFill>
          <a:schemeClr val="accent1"/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3825" bIns="0" numCol="1" spcCol="1270" anchor="t" anchorCtr="0">
          <a:noAutofit/>
        </a:bodyPr>
        <a:lstStyle/>
        <a:p>
          <a:pPr marL="0" lvl="0" indent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5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Regular (3 or more years in operation)</a:t>
          </a: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Rising  Star  (less than 3 years in Operation  </a:t>
          </a:r>
        </a:p>
        <a:p>
          <a:pPr marL="171450" lvl="1" indent="-171450" algn="l" defTabSz="8667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950" b="1" kern="1200" dirty="0">
            <a:solidFill>
              <a:schemeClr val="tx1"/>
            </a:solidFill>
          </a:endParaRPr>
        </a:p>
      </dsp:txBody>
      <dsp:txXfrm rot="5400000">
        <a:off x="2115" y="1090186"/>
        <a:ext cx="2072501" cy="3270556"/>
      </dsp:txXfrm>
    </dsp:sp>
    <dsp:sp modelId="{FB102878-32E6-4824-8C51-93A27E1E61AB}">
      <dsp:nvSpPr>
        <dsp:cNvPr id="0" name=""/>
        <dsp:cNvSpPr/>
      </dsp:nvSpPr>
      <dsp:spPr>
        <a:xfrm rot="16200000">
          <a:off x="540840" y="1689213"/>
          <a:ext cx="5450928" cy="2072501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3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Micro (Street Food)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Small &amp; Medium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Large</a:t>
          </a:r>
        </a:p>
      </dsp:txBody>
      <dsp:txXfrm rot="5400000">
        <a:off x="2230053" y="1090186"/>
        <a:ext cx="2072501" cy="3270556"/>
      </dsp:txXfrm>
    </dsp:sp>
    <dsp:sp modelId="{8E930A0A-8255-44EA-B154-34488551B928}">
      <dsp:nvSpPr>
        <dsp:cNvPr id="0" name=""/>
        <dsp:cNvSpPr/>
      </dsp:nvSpPr>
      <dsp:spPr>
        <a:xfrm rot="16200000">
          <a:off x="2768779" y="1689213"/>
          <a:ext cx="5450928" cy="207250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</a:rPr>
            <a:t>Food Service Sectors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Hotels, Restaurants, Catering</a:t>
          </a: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Food Warehousing &amp; Wholesale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Street Food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……………………..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>
              <a:solidFill>
                <a:schemeClr val="tx1"/>
              </a:solidFill>
            </a:rPr>
            <a:t>Food Testing Laboratories</a:t>
          </a:r>
        </a:p>
      </dsp:txBody>
      <dsp:txXfrm rot="5400000">
        <a:off x="4457992" y="1090186"/>
        <a:ext cx="2072501" cy="3270556"/>
      </dsp:txXfrm>
    </dsp:sp>
    <dsp:sp modelId="{9B3507D4-7393-42AD-B250-22F5349CFC92}">
      <dsp:nvSpPr>
        <dsp:cNvPr id="0" name=""/>
        <dsp:cNvSpPr/>
      </dsp:nvSpPr>
      <dsp:spPr>
        <a:xfrm rot="16200000">
          <a:off x="4996716" y="1689213"/>
          <a:ext cx="5450928" cy="2072501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</a:rPr>
            <a:t>Manufacturing Sectors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Bakery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Beverages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Dairy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Ready to Eat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Ready to Cook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Food Packaging Materials</a:t>
          </a:r>
          <a:endParaRPr lang="en-IN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 err="1">
              <a:solidFill>
                <a:schemeClr val="tx1"/>
              </a:solidFill>
            </a:rPr>
            <a:t>Jt</a:t>
          </a:r>
          <a:r>
            <a:rPr lang="en-IN" sz="1400" b="1" kern="1200" dirty="0">
              <a:solidFill>
                <a:schemeClr val="tx1"/>
              </a:solidFill>
            </a:rPr>
            <a:t> Application on Partnership  Dev for Food Safety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kern="1200" dirty="0">
              <a:solidFill>
                <a:schemeClr val="tx1"/>
              </a:solidFill>
            </a:rPr>
            <a:t>………………………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>
              <a:solidFill>
                <a:schemeClr val="tx1"/>
              </a:solidFill>
            </a:rPr>
            <a:t>Primary Produce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0" kern="1200" dirty="0">
              <a:solidFill>
                <a:schemeClr val="tx1"/>
              </a:solidFill>
            </a:rPr>
            <a:t>Dairy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0" kern="1200" dirty="0">
              <a:solidFill>
                <a:schemeClr val="tx1"/>
              </a:solidFill>
            </a:rPr>
            <a:t>F/V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700" kern="1200" dirty="0">
            <a:solidFill>
              <a:schemeClr val="tx1"/>
            </a:solidFill>
          </a:endParaRPr>
        </a:p>
      </dsp:txBody>
      <dsp:txXfrm rot="5400000">
        <a:off x="6685929" y="1090186"/>
        <a:ext cx="2072501" cy="3270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0C04-D3A2-46EB-BBB5-C6C977F32A18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Total Applicants </a:t>
          </a:r>
        </a:p>
      </dsp:txBody>
      <dsp:txXfrm>
        <a:off x="599352" y="218336"/>
        <a:ext cx="1047111" cy="1047111"/>
      </dsp:txXfrm>
    </dsp:sp>
    <dsp:sp modelId="{5C53C9BE-32C1-4795-A4E2-3DC03B210D43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807309" y="1930994"/>
        <a:ext cx="631197" cy="202011"/>
      </dsp:txXfrm>
    </dsp:sp>
    <dsp:sp modelId="{A081707E-AB4B-4108-93E2-7E51400CC97A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Number of Applicants per sector</a:t>
          </a:r>
        </a:p>
      </dsp:txBody>
      <dsp:txXfrm>
        <a:off x="599352" y="2798551"/>
        <a:ext cx="1047111" cy="1047111"/>
      </dsp:txXfrm>
    </dsp:sp>
    <dsp:sp modelId="{F2BFB03E-7706-4CCF-B03D-74FF8ABC62EE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2085454" y="1866737"/>
        <a:ext cx="329635" cy="330524"/>
      </dsp:txXfrm>
    </dsp:sp>
    <dsp:sp modelId="{9992F607-E326-444C-B26A-EAFA65C1DA46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000" kern="1200" dirty="0"/>
            <a:t>Not Shared</a:t>
          </a:r>
        </a:p>
      </dsp:txBody>
      <dsp:txXfrm>
        <a:off x="3185560" y="984888"/>
        <a:ext cx="2094223" cy="209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BAB8-9760-4D23-8DCC-4CA5277ABEFB}" type="datetimeFigureOut">
              <a:rPr lang="en-IN" smtClean="0"/>
              <a:pPr/>
              <a:t>01-02-2022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B0C9E-DB4D-411F-A1DC-5D2AFEDF151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56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2B8B2-C6CC-4F6B-86D0-411C374A2A43}" type="datetimeFigureOut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A078-BF50-4E6B-A582-8F3FAB861C0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399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8C88615-D0D6-4BAA-A89B-6A016E43C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72E42A6-103D-4B67-A2DD-C42A8B539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Anju to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E0FE8-20AD-42E4-AA5D-74FBD16E8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D8BFE-66F0-445D-A34F-EA220463B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Our heartfelt thanks goes out to Jury and Award committee members.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2262" indent="-2931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2710" indent="-2345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1795" indent="-2345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0879" indent="-23454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9963" indent="-2345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9047" indent="-2345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18132" indent="-2345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87215" indent="-2345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48507" fontAlgn="base">
              <a:spcBef>
                <a:spcPct val="0"/>
              </a:spcBef>
              <a:spcAft>
                <a:spcPct val="0"/>
              </a:spcAft>
              <a:defRPr/>
            </a:pPr>
            <a:fld id="{604B36C6-C13D-4295-B58D-A822470FCE86}" type="slidenum">
              <a:rPr lang="en-IN">
                <a:solidFill>
                  <a:prstClr val="black"/>
                </a:solidFill>
              </a:rPr>
              <a:pPr defTabSz="948507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70CA7-6D66-45C5-BB02-45F98F38D1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6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384862"/>
          </a:xfrm>
          <a:ln/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dirty="0">
                <a:cs typeface="Arial" pitchFamily="34" charset="0"/>
              </a:rPr>
              <a:t>Sector specific recognitions were introduced since 2013,</a:t>
            </a:r>
            <a:r>
              <a:rPr lang="en-US" baseline="0" dirty="0">
                <a:cs typeface="Arial" pitchFamily="34" charset="0"/>
              </a:rPr>
              <a:t> based on applications received</a:t>
            </a:r>
            <a:r>
              <a:rPr lang="en-US" dirty="0">
                <a:cs typeface="Arial" pitchFamily="34" charset="0"/>
              </a:rPr>
              <a:t> by the Awards and Jury Panel .</a:t>
            </a:r>
            <a:r>
              <a:rPr lang="en-US" baseline="0" dirty="0">
                <a:cs typeface="Arial" pitchFamily="34" charset="0"/>
              </a:rPr>
              <a:t> This year we received applications from 9 sectors  comprising  Manufacturing and Food Service .</a:t>
            </a:r>
          </a:p>
          <a:p>
            <a:pPr marL="346075" indent="-346075" eaLnBrk="1" hangingPunct="1">
              <a:buFont typeface="Wingdings" pitchFamily="2" charset="2"/>
              <a:buNone/>
              <a:defRPr/>
            </a:pPr>
            <a:r>
              <a:rPr lang="en-US" baseline="0" dirty="0">
                <a:cs typeface="Arial" pitchFamily="34" charset="0"/>
              </a:rPr>
              <a:t>The Manufacturing sectors were: </a:t>
            </a:r>
            <a:endParaRPr lang="en-US" dirty="0">
              <a:cs typeface="Arial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IN" b="0" dirty="0">
                <a:solidFill>
                  <a:schemeClr val="tx1"/>
                </a:solidFill>
              </a:rPr>
              <a:t>Bakery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IN" b="0" dirty="0">
                <a:solidFill>
                  <a:schemeClr val="tx1"/>
                </a:solidFill>
              </a:rPr>
              <a:t>Beverages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IN" b="0" dirty="0">
                <a:solidFill>
                  <a:schemeClr val="tx1"/>
                </a:solidFill>
              </a:rPr>
              <a:t>Dairy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b="0" dirty="0">
                <a:solidFill>
                  <a:prstClr val="black"/>
                </a:solidFill>
                <a:cs typeface="Arial" pitchFamily="34" charset="0"/>
              </a:rPr>
              <a:t>Ready</a:t>
            </a:r>
            <a:r>
              <a:rPr lang="en-US" b="0" baseline="0" dirty="0">
                <a:solidFill>
                  <a:prstClr val="black"/>
                </a:solidFill>
                <a:cs typeface="Arial" pitchFamily="34" charset="0"/>
              </a:rPr>
              <a:t> to Eat</a:t>
            </a:r>
            <a:endParaRPr lang="en-US" b="0" dirty="0">
              <a:solidFill>
                <a:prstClr val="black"/>
              </a:solidFill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N" b="0" dirty="0">
                <a:solidFill>
                  <a:schemeClr val="tx1"/>
                </a:solidFill>
              </a:rPr>
              <a:t>Ready to Cook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N" b="0" dirty="0">
                <a:solidFill>
                  <a:schemeClr val="tx1"/>
                </a:solidFill>
              </a:rPr>
              <a:t>Food Packaging Material</a:t>
            </a:r>
          </a:p>
          <a:p>
            <a:pPr marL="346075" indent="-346075" eaLnBrk="1" hangingPunct="1">
              <a:defRPr/>
            </a:pPr>
            <a:r>
              <a:rPr lang="en-US" dirty="0"/>
              <a:t>And Under Food Service,</a:t>
            </a:r>
            <a:r>
              <a:rPr lang="en-US" baseline="0" dirty="0"/>
              <a:t> we received applications from sectors like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US" b="0" dirty="0">
                <a:solidFill>
                  <a:prstClr val="black"/>
                </a:solidFill>
                <a:cs typeface="Arial" pitchFamily="34" charset="0"/>
              </a:rPr>
              <a:t>Restaurants</a:t>
            </a:r>
            <a:endParaRPr lang="en-IN" b="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Food Warehousing</a:t>
            </a:r>
            <a:r>
              <a:rPr lang="en-IN" baseline="0" dirty="0">
                <a:solidFill>
                  <a:schemeClr val="tx1"/>
                </a:solidFill>
              </a:rPr>
              <a:t> and</a:t>
            </a:r>
            <a:r>
              <a:rPr lang="en-IN" dirty="0">
                <a:solidFill>
                  <a:schemeClr val="tx1"/>
                </a:solidFill>
              </a:rPr>
              <a:t> Wholesale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IN" dirty="0">
                <a:solidFill>
                  <a:schemeClr val="tx1"/>
                </a:solidFill>
              </a:rPr>
              <a:t>Street Food 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00B29-72CE-449D-976F-5A9CC746C269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284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9B6745-2268-480D-957D-4E25616E749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871538"/>
            <a:ext cx="5295900" cy="3973512"/>
          </a:xfrm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5490" y="5140827"/>
            <a:ext cx="5350022" cy="410680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4789" name="Text Box 4"/>
          <p:cNvSpPr txBox="1">
            <a:spLocks noChangeArrowheads="1"/>
          </p:cNvSpPr>
          <p:nvPr/>
        </p:nvSpPr>
        <p:spPr bwMode="auto">
          <a:xfrm>
            <a:off x="437444" y="473929"/>
            <a:ext cx="5323272" cy="278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148" tIns="46575" rIns="93148" bIns="46575">
            <a:spAutoFit/>
          </a:bodyPr>
          <a:lstStyle/>
          <a:p>
            <a:pPr defTabSz="931863">
              <a:spcBef>
                <a:spcPct val="50000"/>
              </a:spcBef>
              <a:tabLst>
                <a:tab pos="587375" algn="l"/>
              </a:tabLst>
            </a:pPr>
            <a:r>
              <a:rPr lang="en-US" sz="1200">
                <a:latin typeface="PalmSprings"/>
              </a:rPr>
              <a:t>4.5	THE EFQM EXCELLENCE MODEL</a:t>
            </a:r>
          </a:p>
        </p:txBody>
      </p:sp>
      <p:sp>
        <p:nvSpPr>
          <p:cNvPr id="374790" name="Text Box 5"/>
          <p:cNvSpPr txBox="1">
            <a:spLocks noChangeArrowheads="1"/>
          </p:cNvSpPr>
          <p:nvPr/>
        </p:nvSpPr>
        <p:spPr bwMode="auto">
          <a:xfrm>
            <a:off x="4933036" y="9585410"/>
            <a:ext cx="1526330" cy="247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3148" tIns="46575" rIns="93148" bIns="46575">
            <a:spAutoFit/>
          </a:bodyPr>
          <a:lstStyle/>
          <a:p>
            <a:pPr algn="r" defTabSz="931863">
              <a:tabLst>
                <a:tab pos="469900" algn="l"/>
                <a:tab pos="3059113" algn="ctr"/>
                <a:tab pos="5934075" algn="r"/>
                <a:tab pos="5994400" algn="r"/>
              </a:tabLst>
            </a:pPr>
            <a:r>
              <a:rPr lang="en-GB" sz="1000">
                <a:latin typeface="PalmSprings"/>
              </a:rPr>
              <a:t>© EFQM  1999</a:t>
            </a:r>
            <a:endParaRPr lang="en-US" sz="1000">
              <a:latin typeface="PalmSprings"/>
            </a:endParaRPr>
          </a:p>
        </p:txBody>
      </p:sp>
    </p:spTree>
    <p:extLst>
      <p:ext uri="{BB962C8B-B14F-4D97-AF65-F5344CB8AC3E}">
        <p14:creationId xmlns:p14="http://schemas.microsoft.com/office/powerpoint/2010/main" val="96226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Mandays: 10x3x3 (On site)+6 (Site Visit Planning &amp; Preparation) + 8 (Calibration &amp; Feedback report by Sr Assessor)=104 hrs</a:t>
            </a:r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3FE6A-44BD-45F6-A9B0-6607B09058AD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02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C0DF-6549-4989-BFAE-3ADF14524B76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4773-8339-4CE7-B1C5-2F789DF45F82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3C00-F18C-4CF7-AE77-E141FCB72A2A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8791575" y="39211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IN" dirty="0">
              <a:latin typeface="Arial" charset="0"/>
              <a:cs typeface="Arial" charset="0"/>
            </a:endParaRPr>
          </a:p>
        </p:txBody>
      </p:sp>
      <p:pic>
        <p:nvPicPr>
          <p:cNvPr id="3" name="Picture 16" descr="FACE LOGO - APPROVED FINAL"/>
          <p:cNvPicPr>
            <a:picLocks noChangeAspect="1" noChangeArrowheads="1"/>
          </p:cNvPicPr>
          <p:nvPr userDrawn="1"/>
        </p:nvPicPr>
        <p:blipFill>
          <a:blip r:embed="rId2" cstate="print"/>
          <a:srcRect t="23178" b="28741"/>
          <a:stretch>
            <a:fillRect/>
          </a:stretch>
        </p:blipFill>
        <p:spPr bwMode="auto">
          <a:xfrm>
            <a:off x="8077200" y="157163"/>
            <a:ext cx="9096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CII colour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2928" t="-16327" r="31610" b="26530"/>
          <a:stretch>
            <a:fillRect/>
          </a:stretch>
        </p:blipFill>
        <p:spPr bwMode="auto">
          <a:xfrm>
            <a:off x="0" y="6264275"/>
            <a:ext cx="7556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CF4E-F581-47E7-8BB0-D5DD6777BF34}" type="datetime1">
              <a:rPr lang="en-IN" smtClean="0"/>
              <a:pPr>
                <a:defRPr/>
              </a:pPr>
              <a:t>01-02-2022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7E9CB-380B-438A-9195-B1FD50191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3D6D-8174-4F23-A7E9-1074D9BC3614}" type="datetime1">
              <a:rPr lang="en-IN" smtClean="0"/>
              <a:pPr>
                <a:defRPr/>
              </a:pPr>
              <a:t>01-02-2022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F8C7-AE40-4908-B9B6-428FB044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9189-F1A7-4166-8EEE-685839C737E3}" type="datetime1">
              <a:rPr lang="en-IN" smtClean="0"/>
              <a:pPr>
                <a:defRPr/>
              </a:pPr>
              <a:t>01-02-2022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F8C7-AE40-4908-B9B6-428FB044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55D5-801D-4784-81B3-00D33E1D83B8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BB88-4EAF-4DCE-A11E-FBAC9D040FB3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EE11-6B12-4F60-8DE6-DCCF7F20F2A8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BB83-C095-4D47-81E7-C1CD63252D32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CBE2-BA02-46BE-B8C2-D3640BA41305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995F-E500-4B42-90CD-3D496318B2B9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E4D9-E376-42E1-8C3B-A911ABC799BE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A5BBB-A796-4991-B6F9-4B0846B33C73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760451-745B-40BA-AB23-42624E9BF17D}" type="datetime1">
              <a:rPr lang="en-IN" smtClean="0"/>
              <a:pPr/>
              <a:t>01-02-2022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774378-B088-44AC-8256-3CD18896272A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84" r:id="rId14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" y="1139021"/>
            <a:ext cx="9144000" cy="122463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3399FF"/>
              </a:gs>
              <a:gs pos="38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  <a:gs pos="100000">
                <a:srgbClr val="3399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1C8BF-16CF-40A9-8956-230D0648EEE2}"/>
              </a:ext>
            </a:extLst>
          </p:cNvPr>
          <p:cNvGrpSpPr/>
          <p:nvPr/>
        </p:nvGrpSpPr>
        <p:grpSpPr>
          <a:xfrm>
            <a:off x="191365" y="5834754"/>
            <a:ext cx="8822283" cy="890129"/>
            <a:chOff x="191365" y="5834754"/>
            <a:chExt cx="8822283" cy="8901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01" y="5878218"/>
              <a:ext cx="843256" cy="843257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4568" y="5877272"/>
              <a:ext cx="843256" cy="843257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8064" y="5870524"/>
              <a:ext cx="843256" cy="843662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0372" y="5870930"/>
              <a:ext cx="843256" cy="843256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6535" y="5872938"/>
              <a:ext cx="841248" cy="841248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4" name="Picture 13"/>
            <p:cNvPicPr>
              <a:picLocks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6176" y="5870524"/>
              <a:ext cx="841248" cy="841248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65" y="5883635"/>
              <a:ext cx="839146" cy="841248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5844238"/>
              <a:ext cx="841248" cy="841248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5834754"/>
              <a:ext cx="841248" cy="841248"/>
            </a:xfrm>
            <a:prstGeom prst="round2Diag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811103"/>
            <a:ext cx="1335964" cy="36809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ounded Rectangle 18"/>
          <p:cNvSpPr/>
          <p:nvPr/>
        </p:nvSpPr>
        <p:spPr bwMode="auto">
          <a:xfrm>
            <a:off x="593482" y="2283288"/>
            <a:ext cx="7113779" cy="305125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b="1" dirty="0"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4000" b="1" dirty="0">
                <a:latin typeface="Aharoni" pitchFamily="2" charset="-79"/>
                <a:cs typeface="Aharoni" pitchFamily="2" charset="-79"/>
              </a:rPr>
              <a:t>CII Food Safety Award</a:t>
            </a:r>
          </a:p>
          <a:p>
            <a:pPr algn="ctr">
              <a:buNone/>
            </a:pP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haroni" pitchFamily="2" charset="-79"/>
            </a:endParaRPr>
          </a:p>
          <a:p>
            <a:pPr algn="ctr">
              <a:buNone/>
            </a:pP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haroni" pitchFamily="2" charset="-79"/>
            </a:endParaRPr>
          </a:p>
          <a:p>
            <a:pPr algn="ctr">
              <a:buNone/>
            </a:pPr>
            <a:endParaRPr kumimoji="0" lang="en-IN" sz="12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1</a:t>
            </a:fld>
            <a:endParaRPr lang="en-I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83B9EF-FF6E-4DB7-A25E-D086E87E0648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t="24118" r="12814" b="35766"/>
          <a:stretch/>
        </p:blipFill>
        <p:spPr bwMode="auto">
          <a:xfrm>
            <a:off x="3275856" y="163231"/>
            <a:ext cx="1964685" cy="745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8229600" cy="1600200"/>
          </a:xfrm>
        </p:spPr>
        <p:txBody>
          <a:bodyPr/>
          <a:lstStyle/>
          <a:p>
            <a:r>
              <a:rPr lang="en-IN" sz="3200" dirty="0"/>
              <a:t>Pledged to Confidentiality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04464686"/>
              </p:ext>
            </p:extLst>
          </p:nvPr>
        </p:nvGraphicFramePr>
        <p:xfrm>
          <a:off x="61156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ar: 12 Points 2">
            <a:extLst>
              <a:ext uri="{FF2B5EF4-FFF2-40B4-BE49-F238E27FC236}">
                <a16:creationId xmlns:a16="http://schemas.microsoft.com/office/drawing/2014/main" id="{152C0859-A869-4E1D-8886-7C029E10D1CE}"/>
              </a:ext>
            </a:extLst>
          </p:cNvPr>
          <p:cNvSpPr/>
          <p:nvPr/>
        </p:nvSpPr>
        <p:spPr>
          <a:xfrm>
            <a:off x="6876256" y="3068960"/>
            <a:ext cx="2088232" cy="206652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But Wide Visibility for all Winners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389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3584730" y="3855019"/>
            <a:ext cx="2609834" cy="4380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65100"/>
          </a:sp3d>
        </p:spPr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Certificate</a:t>
            </a: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Commendation for </a:t>
            </a:r>
          </a:p>
          <a:p>
            <a:pPr algn="ctr">
              <a:defRPr/>
            </a:pPr>
            <a:r>
              <a:rPr lang="en-GB" sz="1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Significant Achievement on Food Safety</a:t>
            </a:r>
            <a:endParaRPr lang="en-US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3466803" y="4293096"/>
            <a:ext cx="3093354" cy="476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Certificate</a:t>
            </a: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GB" sz="1050" dirty="0">
                <a:solidFill>
                  <a:srgbClr val="002060"/>
                </a:solidFill>
                <a:latin typeface="Calibri"/>
                <a:cs typeface="Arial" pitchFamily="34" charset="0"/>
              </a:rPr>
              <a:t>Commendation for </a:t>
            </a:r>
          </a:p>
          <a:p>
            <a:pPr algn="ctr">
              <a:defRPr/>
            </a:pPr>
            <a:r>
              <a:rPr lang="en-GB" sz="1050" b="1" dirty="0">
                <a:solidFill>
                  <a:srgbClr val="002060"/>
                </a:solidFill>
                <a:latin typeface="Calibri"/>
                <a:cs typeface="Arial" pitchFamily="34" charset="0"/>
              </a:rPr>
              <a:t>Strong Commitment to Excel on Food Safety </a:t>
            </a:r>
            <a:endParaRPr lang="en-US" sz="1050" b="1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4039" name="Text Box 13"/>
          <p:cNvSpPr txBox="1">
            <a:spLocks noChangeArrowheads="1"/>
          </p:cNvSpPr>
          <p:nvPr/>
        </p:nvSpPr>
        <p:spPr bwMode="auto">
          <a:xfrm>
            <a:off x="3221363" y="5248860"/>
            <a:ext cx="3566512" cy="552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GB" sz="105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Certificate</a:t>
            </a: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00" b="1" dirty="0">
                <a:solidFill>
                  <a:srgbClr val="EEECE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1000" b="1" dirty="0">
                <a:latin typeface="Calibri"/>
                <a:cs typeface="Arial" pitchFamily="34" charset="0"/>
              </a:rPr>
              <a:t>Letter of Appreciation </a:t>
            </a:r>
            <a:r>
              <a:rPr lang="en-GB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Arial" pitchFamily="34" charset="0"/>
              </a:rPr>
              <a:t>on Food Safety Commitment 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6756359" y="2335175"/>
            <a:ext cx="1704073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05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Size &amp; Category wise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050" b="1" dirty="0">
                <a:latin typeface="Calibri"/>
                <a:cs typeface="Arial" pitchFamily="34" charset="0"/>
              </a:rPr>
              <a:t>  Small and  Medium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050" b="1" dirty="0">
                <a:latin typeface="Calibri"/>
                <a:cs typeface="Arial" pitchFamily="34" charset="0"/>
              </a:rPr>
              <a:t>  Large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050" b="1" dirty="0">
                <a:latin typeface="Calibri"/>
                <a:cs typeface="Arial" pitchFamily="34" charset="0"/>
              </a:rPr>
              <a:t>  Rising Star</a:t>
            </a:r>
            <a:endParaRPr lang="en-IN" sz="1050" b="1" dirty="0">
              <a:latin typeface="Calibri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0845" y="3429000"/>
            <a:ext cx="2351595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Calibri"/>
                <a:cs typeface="Arial" pitchFamily="34" charset="0"/>
              </a:rPr>
              <a:t>Only 1 per Sector per Category per Size</a:t>
            </a:r>
            <a:endParaRPr lang="en-IN" sz="1100" dirty="0">
              <a:latin typeface="Calibri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0963" y="3908814"/>
            <a:ext cx="1407382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  <a:cs typeface="Arial" pitchFamily="34" charset="0"/>
              </a:rPr>
              <a:t>More than 1</a:t>
            </a:r>
            <a:endParaRPr lang="en-IN" sz="10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6359" y="4315173"/>
            <a:ext cx="1167336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  <a:cs typeface="Arial" pitchFamily="34" charset="0"/>
              </a:rPr>
              <a:t>More than 1</a:t>
            </a:r>
            <a:endParaRPr lang="en-IN" sz="10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6193" y="5400223"/>
            <a:ext cx="1104304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  <a:cs typeface="Arial" pitchFamily="34" charset="0"/>
              </a:rPr>
              <a:t>More than 1</a:t>
            </a:r>
            <a:endParaRPr lang="en-IN" sz="10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125783" y="750610"/>
            <a:ext cx="3093354" cy="5970865"/>
          </a:xfrm>
          <a:prstGeom prst="rect">
            <a:avLst/>
          </a:prstGeom>
          <a:ln>
            <a:noFill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Recognitions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 Beverages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Non-Alcoholic Beverages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Bakery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 &amp; QSR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Confectionary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 &amp; Egg Products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Testing Laboratories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Supplements &amp; Nutraceuticals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 in Food Safety Systems and Practices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Applicant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 &amp; Meat Products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Fats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Sauces &amp; Spices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Warehousing / Transportation &amp; Storage 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Snacks &amp; Savories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Cereals &amp; Cereal Products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Ingredients &amp; Processing Aids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E-Commerce: Grocery Delivery Service</a:t>
            </a:r>
          </a:p>
          <a:p>
            <a:pPr marL="192881" indent="-192881"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E-Commerce: Food Delivery Service</a:t>
            </a:r>
          </a:p>
          <a:p>
            <a:r>
              <a:rPr lang="en-US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</a:t>
            </a:r>
            <a:endParaRPr lang="en-IN" sz="1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881" indent="-192881" eaLnBrk="0" hangingPunct="0">
              <a:buFont typeface="+mj-lt"/>
              <a:buAutoNum type="arabicPeriod"/>
              <a:defRPr/>
            </a:pP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Street Food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342016" y="4756735"/>
            <a:ext cx="3281174" cy="4682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Certificate</a:t>
            </a:r>
            <a:r>
              <a:rPr lang="en-GB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GB" sz="1000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 pitchFamily="34" charset="0"/>
              </a:rPr>
              <a:t>Commendation for </a:t>
            </a:r>
          </a:p>
          <a:p>
            <a:pPr algn="ctr">
              <a:defRPr/>
            </a:pP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 pitchFamily="34" charset="0"/>
              </a:rPr>
              <a:t>Strong Commitment to Excel in </a:t>
            </a:r>
            <a:r>
              <a:rPr lang="en-GB" sz="10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GHP/GMP/GWP/GAP</a:t>
            </a:r>
            <a:r>
              <a:rPr lang="en-GB" sz="1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Arial" pitchFamily="34" charset="0"/>
              </a:rPr>
              <a:t> 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6834" y="4821827"/>
            <a:ext cx="1104304" cy="246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  <a:latin typeface="Calibri"/>
                <a:cs typeface="Arial" pitchFamily="34" charset="0"/>
              </a:rPr>
              <a:t>More than 1</a:t>
            </a:r>
            <a:endParaRPr lang="en-IN" sz="10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419872" y="253608"/>
            <a:ext cx="5598345" cy="738664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51435" tIns="25718" rIns="51435" bIns="25718" rtlCol="0" anchor="ctr">
            <a:no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Recognition levels for Sectors, Size, Category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9802984-2529-4E87-B9E3-A111B0366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022" y="3380460"/>
            <a:ext cx="2442424" cy="47455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0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Award Trophy</a:t>
            </a:r>
          </a:p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Arial" pitchFamily="34" charset="0"/>
              </a:rPr>
              <a:t>for </a:t>
            </a:r>
            <a:r>
              <a:rPr lang="en-US" sz="1000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Outstanding Performance on Food Safety</a:t>
            </a:r>
            <a:endParaRPr lang="en-AU" sz="1000" b="1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EFE10F-C674-49EE-A9BF-BD26A3AC2ACB}"/>
              </a:ext>
            </a:extLst>
          </p:cNvPr>
          <p:cNvGrpSpPr/>
          <p:nvPr/>
        </p:nvGrpSpPr>
        <p:grpSpPr>
          <a:xfrm>
            <a:off x="4561435" y="1434543"/>
            <a:ext cx="814109" cy="1922449"/>
            <a:chOff x="2524893" y="1054798"/>
            <a:chExt cx="2186060" cy="509438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B1AF27-4F86-4FD0-8DFE-713D52D16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893" y="1054798"/>
              <a:ext cx="2186060" cy="509438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000DF8-8B54-4B64-B089-A69AFFBE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089" y="1734671"/>
              <a:ext cx="1830570" cy="4270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1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81B578-E2CC-4D70-9B15-1628D203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88840"/>
            <a:ext cx="8229600" cy="1600200"/>
          </a:xfrm>
        </p:spPr>
        <p:txBody>
          <a:bodyPr/>
          <a:lstStyle/>
          <a:p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Why this Award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7C235-E533-4A5C-B65F-A5A6DFBD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DF8C7-AE40-4908-B9B6-428FB04431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323528" y="1075413"/>
            <a:ext cx="2803277" cy="46474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Sector Specific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Alcoholic Beverages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Non-Alcoholic Beverages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Bakery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Catering &amp; QSR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Confectionary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Dairy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Egg &amp; Egg Products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Food Ingredients &amp; Processing Aids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Food Testing Laboratories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Health Supplements &amp; Nutraceuticals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Innovations in Food Safety Systems and Practices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Joint Applicant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Meat &amp; Meat Products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Oil &amp; Fats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Sauces &amp; Spices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Warehousing / Transportation &amp; Storage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Snacks &amp; Savories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E-Commerce: Grocery Delivery Service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E-Commerce: Food Delivery Service</a:t>
            </a:r>
          </a:p>
          <a:p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Street Food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36144" y="5638210"/>
            <a:ext cx="2803277" cy="121979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/>
          </a:sp3d>
        </p:spPr>
        <p:txBody>
          <a:bodyPr anchor="ctr" anchorCtr="0"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Calibri"/>
                <a:cs typeface="Arial" pitchFamily="34" charset="0"/>
              </a:rPr>
              <a:t>Size &amp; Category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 Micro, Small &amp; Medium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 Large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 Rising Star</a:t>
            </a:r>
            <a:endParaRPr lang="en-IN" b="1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3258" name="Right Arrow 6"/>
          <p:cNvSpPr>
            <a:spLocks noChangeArrowheads="1"/>
          </p:cNvSpPr>
          <p:nvPr/>
        </p:nvSpPr>
        <p:spPr bwMode="auto">
          <a:xfrm>
            <a:off x="3396444" y="3304853"/>
            <a:ext cx="2322094" cy="484187"/>
          </a:xfrm>
          <a:prstGeom prst="rightArrow">
            <a:avLst>
              <a:gd name="adj1" fmla="val 50000"/>
              <a:gd name="adj2" fmla="val 50044"/>
            </a:avLst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>
              <a:solidFill>
                <a:prstClr val="black"/>
              </a:solidFill>
            </a:endParaRPr>
          </a:p>
        </p:txBody>
      </p:sp>
      <p:sp>
        <p:nvSpPr>
          <p:cNvPr id="53259" name="Rounded Rectangle 7"/>
          <p:cNvSpPr>
            <a:spLocks noChangeArrowheads="1"/>
          </p:cNvSpPr>
          <p:nvPr/>
        </p:nvSpPr>
        <p:spPr bwMode="auto">
          <a:xfrm>
            <a:off x="6239757" y="3101936"/>
            <a:ext cx="2036762" cy="9144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dirty="0">
                <a:solidFill>
                  <a:prstClr val="black"/>
                </a:solidFill>
              </a:rPr>
              <a:t>Self Assessment Tool 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3260" name="Rounded Rectangle 8"/>
          <p:cNvSpPr>
            <a:spLocks noChangeArrowheads="1"/>
          </p:cNvSpPr>
          <p:nvPr/>
        </p:nvSpPr>
        <p:spPr bwMode="auto">
          <a:xfrm>
            <a:off x="6017195" y="1322270"/>
            <a:ext cx="2325255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US" dirty="0">
                <a:solidFill>
                  <a:prstClr val="black"/>
                </a:solidFill>
              </a:rPr>
              <a:t> Capacity Building for  the Industry on Global Standards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3261" name="Cross 9"/>
          <p:cNvSpPr>
            <a:spLocks noChangeArrowheads="1"/>
          </p:cNvSpPr>
          <p:nvPr/>
        </p:nvSpPr>
        <p:spPr bwMode="auto">
          <a:xfrm>
            <a:off x="6962988" y="2449554"/>
            <a:ext cx="484188" cy="527050"/>
          </a:xfrm>
          <a:prstGeom prst="plus">
            <a:avLst>
              <a:gd name="adj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>
              <a:solidFill>
                <a:prstClr val="black"/>
              </a:solidFill>
            </a:endParaRPr>
          </a:p>
        </p:txBody>
      </p:sp>
      <p:sp>
        <p:nvSpPr>
          <p:cNvPr id="53262" name="Cross 10"/>
          <p:cNvSpPr>
            <a:spLocks noChangeArrowheads="1"/>
          </p:cNvSpPr>
          <p:nvPr/>
        </p:nvSpPr>
        <p:spPr bwMode="auto">
          <a:xfrm>
            <a:off x="7013985" y="4487335"/>
            <a:ext cx="485775" cy="525462"/>
          </a:xfrm>
          <a:prstGeom prst="plus">
            <a:avLst>
              <a:gd name="adj" fmla="val 25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3" y="144379"/>
            <a:ext cx="7736966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Strengthening a Culture of Excellence in Food Safety through CII Award for Food Safety</a:t>
            </a:r>
            <a:endParaRPr lang="en-IN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51861DE5-26C2-4464-B7FB-5EF300091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471" y="5437095"/>
            <a:ext cx="2036762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External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Recognition</a:t>
            </a: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1613" y="1606550"/>
            <a:ext cx="914400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Street Food</a:t>
            </a:r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55763" y="1635125"/>
            <a:ext cx="1219200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</a:rPr>
              <a:t>Beverages</a:t>
            </a:r>
            <a:endParaRPr lang="en-IN" sz="1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27388" y="3297238"/>
            <a:ext cx="1122362" cy="914400"/>
          </a:xfrm>
          <a:prstGeom prst="round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Ready To Eat</a:t>
            </a:r>
            <a:endParaRPr lang="en-IN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454150" y="3727450"/>
            <a:ext cx="1905000" cy="9144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Food Certification Bodies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0872" y="2355850"/>
            <a:ext cx="1011238" cy="1052513"/>
          </a:xfrm>
          <a:prstGeom prst="roundRect">
            <a:avLst/>
          </a:prstGeom>
          <a:solidFill>
            <a:srgbClr val="F6F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Dairy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01420" y="4647616"/>
            <a:ext cx="1676400" cy="1004887"/>
          </a:xfrm>
          <a:prstGeom prst="roundRect">
            <a:avLst/>
          </a:prstGeom>
          <a:solidFill>
            <a:srgbClr val="9A9A6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Confectionary</a:t>
            </a:r>
            <a:endParaRPr lang="en-IN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477838" y="4460875"/>
            <a:ext cx="1447800" cy="1081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Food Service Providers</a:t>
            </a:r>
            <a:endParaRPr lang="en-IN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22563" y="1025525"/>
            <a:ext cx="1447800" cy="8273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2060"/>
                </a:solidFill>
              </a:rPr>
              <a:t>Restaurants</a:t>
            </a:r>
            <a:endParaRPr lang="en-IN" sz="1600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52887" y="1467852"/>
            <a:ext cx="1529765" cy="83878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Catering, </a:t>
            </a:r>
          </a:p>
          <a:p>
            <a:pPr algn="ctr">
              <a:defRPr/>
            </a:pPr>
            <a:r>
              <a:rPr lang="en-US" sz="1600" dirty="0"/>
              <a:t>Hotels</a:t>
            </a:r>
            <a:endParaRPr lang="en-IN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229351" y="3835734"/>
            <a:ext cx="1076575" cy="914400"/>
          </a:xfrm>
          <a:prstGeom prst="roundRect">
            <a:avLst/>
          </a:prstGeom>
          <a:solidFill>
            <a:srgbClr val="F1F55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C00000"/>
                </a:solidFill>
              </a:rPr>
              <a:t>Spices &amp; Flavors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0914" y="2510588"/>
            <a:ext cx="838200" cy="914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Meat</a:t>
            </a:r>
            <a:endParaRPr lang="en-IN" dirty="0"/>
          </a:p>
        </p:txBody>
      </p:sp>
      <p:sp>
        <p:nvSpPr>
          <p:cNvPr id="16" name="Rounded Rectangle 15"/>
          <p:cNvSpPr/>
          <p:nvPr/>
        </p:nvSpPr>
        <p:spPr>
          <a:xfrm>
            <a:off x="914400" y="2362200"/>
            <a:ext cx="1143000" cy="914400"/>
          </a:xfrm>
          <a:prstGeom prst="roundRect">
            <a:avLst/>
          </a:prstGeom>
          <a:solidFill>
            <a:srgbClr val="C1969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Poultry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89158" y="2285999"/>
            <a:ext cx="1167063" cy="9384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Warehouse &amp; Wholesale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21" name="Flowchart: Delay 20"/>
          <p:cNvSpPr/>
          <p:nvPr/>
        </p:nvSpPr>
        <p:spPr>
          <a:xfrm>
            <a:off x="6580188" y="2259873"/>
            <a:ext cx="2335212" cy="2259875"/>
          </a:xfrm>
          <a:prstGeom prst="flowChartDelay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Consumers </a:t>
            </a: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Indian Food Chain Industries</a:t>
            </a: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Exports &amp; Trade</a:t>
            </a:r>
          </a:p>
          <a:p>
            <a:pPr marL="268288" indent="-268288">
              <a:buFont typeface="Wingdings" pitchFamily="2" charset="2"/>
              <a:buChar char="v"/>
              <a:defRPr/>
            </a:pPr>
            <a:r>
              <a:rPr lang="en-US" sz="16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Regulatory Body </a:t>
            </a:r>
            <a:endParaRPr lang="en-IN" sz="1600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7963" y="3103563"/>
            <a:ext cx="1357312" cy="10382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FFFF00"/>
                </a:solidFill>
              </a:rPr>
              <a:t>Fresh Fruits &amp; Vegetables</a:t>
            </a:r>
            <a:endParaRPr lang="en-IN" sz="1600" dirty="0">
              <a:solidFill>
                <a:srgbClr val="FFFF00"/>
              </a:solidFill>
            </a:endParaRPr>
          </a:p>
        </p:txBody>
      </p:sp>
      <p:sp>
        <p:nvSpPr>
          <p:cNvPr id="52241" name="Rectangle 22"/>
          <p:cNvSpPr>
            <a:spLocks noChangeArrowheads="1"/>
          </p:cNvSpPr>
          <p:nvPr/>
        </p:nvSpPr>
        <p:spPr bwMode="auto">
          <a:xfrm>
            <a:off x="477839" y="260602"/>
            <a:ext cx="7088004" cy="5847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The Beneficiaries So Far</a:t>
            </a:r>
            <a:endParaRPr lang="en-IN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242" name="Right Arrow 18"/>
          <p:cNvSpPr>
            <a:spLocks noChangeArrowheads="1"/>
          </p:cNvSpPr>
          <p:nvPr/>
        </p:nvSpPr>
        <p:spPr bwMode="auto">
          <a:xfrm>
            <a:off x="5510462" y="3393491"/>
            <a:ext cx="1064377" cy="484187"/>
          </a:xfrm>
          <a:prstGeom prst="rightArrow">
            <a:avLst>
              <a:gd name="adj1" fmla="val 50000"/>
              <a:gd name="adj2" fmla="val 50063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/>
          </a:p>
        </p:txBody>
      </p:sp>
      <p:sp>
        <p:nvSpPr>
          <p:cNvPr id="20" name="Rounded Rectangle 19"/>
          <p:cNvSpPr/>
          <p:nvPr/>
        </p:nvSpPr>
        <p:spPr>
          <a:xfrm>
            <a:off x="2716213" y="4510088"/>
            <a:ext cx="1143000" cy="914400"/>
          </a:xfrm>
          <a:prstGeom prst="roundRect">
            <a:avLst/>
          </a:prstGeom>
          <a:solidFill>
            <a:srgbClr val="C1969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Food Retail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43790" y="5278438"/>
            <a:ext cx="1540042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Fresh Frozen Produce/ Food Ingredients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  <a:p>
            <a:pPr algn="ctr">
              <a:defRPr/>
            </a:pP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351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0918"/>
            <a:ext cx="7886700" cy="834348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The Growth Statistics</a:t>
            </a:r>
            <a:br>
              <a:rPr lang="en-US" sz="2700" dirty="0"/>
            </a:br>
            <a:r>
              <a:rPr lang="en-US" sz="1500" dirty="0"/>
              <a:t>Identifying Role Models &amp; Promoting Global Benchmarks On Food Safety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685800">
              <a:defRPr/>
            </a:pPr>
            <a:fld id="{D57F1E4F-1CFF-5643-939E-217C01CDF565}" type="slidenum">
              <a:rPr lang="en-US" sz="900">
                <a:solidFill>
                  <a:prstClr val="black"/>
                </a:solidFill>
                <a:latin typeface="Calibri"/>
              </a:rPr>
              <a:pPr algn="ctr" defTabSz="685800">
                <a:defRPr/>
              </a:pPr>
              <a:t>15</a:t>
            </a:fld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5417041"/>
            <a:ext cx="2675732" cy="300082"/>
          </a:xfrm>
          <a:prstGeom prst="rect">
            <a:avLst/>
          </a:prstGeom>
          <a:solidFill>
            <a:srgbClr val="46B298">
              <a:lumMod val="75000"/>
            </a:srgbClr>
          </a:solidFill>
          <a:ln>
            <a:solidFill>
              <a:srgbClr val="EBEBEB"/>
            </a:solidFill>
          </a:ln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IN" sz="1350" kern="0" dirty="0">
                <a:solidFill>
                  <a:prstClr val="white"/>
                </a:solidFill>
                <a:latin typeface="Arial Black" pitchFamily="34" charset="0"/>
              </a:rPr>
              <a:t>CII Award for Food Safety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27584" y="2390397"/>
            <a:ext cx="1010895" cy="2413295"/>
            <a:chOff x="2524893" y="1054798"/>
            <a:chExt cx="2186060" cy="509438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rgbClr val="46B2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893" y="1054798"/>
              <a:ext cx="2186060" cy="509438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089" y="1734671"/>
              <a:ext cx="1830570" cy="4270216"/>
            </a:xfrm>
            <a:prstGeom prst="rect">
              <a:avLst/>
            </a:prstGeom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356192"/>
              </p:ext>
            </p:extLst>
          </p:nvPr>
        </p:nvGraphicFramePr>
        <p:xfrm>
          <a:off x="3171952" y="2547807"/>
          <a:ext cx="5652313" cy="209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033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115" y="1368877"/>
            <a:ext cx="6858000" cy="751502"/>
          </a:xfrm>
          <a:noFill/>
        </p:spPr>
        <p:txBody>
          <a:bodyPr>
            <a:normAutofit fontScale="90000"/>
          </a:bodyPr>
          <a:lstStyle/>
          <a:p>
            <a:r>
              <a:rPr lang="en-US" sz="2700" b="1" dirty="0"/>
              <a:t>Regional Segmentation of Applicant Companies without Micro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685800">
              <a:defRPr/>
            </a:pPr>
            <a:fld id="{D57F1E4F-1CFF-5643-939E-217C01CDF565}" type="slidenum">
              <a:rPr lang="en-US" sz="900">
                <a:solidFill>
                  <a:prstClr val="black"/>
                </a:solidFill>
                <a:latin typeface="Calibri"/>
              </a:rPr>
              <a:pPr algn="ctr" defTabSz="685800">
                <a:defRPr/>
              </a:pPr>
              <a:t>16</a:t>
            </a:fld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" y="2213278"/>
          <a:ext cx="2616872" cy="212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2361975" y="2120378"/>
          <a:ext cx="288630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E0494A-C2FC-4DA5-B3F9-D2BB32DBFD26}"/>
              </a:ext>
            </a:extLst>
          </p:cNvPr>
          <p:cNvGraphicFramePr>
            <a:graphicFrameLocks/>
          </p:cNvGraphicFramePr>
          <p:nvPr/>
        </p:nvGraphicFramePr>
        <p:xfrm>
          <a:off x="5310759" y="2120378"/>
          <a:ext cx="261687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71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0461" y="1466575"/>
            <a:ext cx="6858000" cy="56240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Size wise Applicants 2019, 2020 &amp; 2021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defTabSz="685800">
              <a:defRPr/>
            </a:pPr>
            <a:fld id="{D57F1E4F-1CFF-5643-939E-217C01CDF565}" type="slidenum">
              <a:rPr lang="en-US" sz="900">
                <a:solidFill>
                  <a:prstClr val="black"/>
                </a:solidFill>
                <a:latin typeface="Calibri"/>
              </a:rPr>
              <a:pPr algn="ctr" defTabSz="685800">
                <a:defRPr/>
              </a:pPr>
              <a:t>17</a:t>
            </a:fld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/>
        </p:nvGraphicFramePr>
        <p:xfrm>
          <a:off x="1704975" y="2400300"/>
          <a:ext cx="6113486" cy="322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728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003232" cy="1735621"/>
          </a:xfrm>
        </p:spPr>
        <p:txBody>
          <a:bodyPr/>
          <a:lstStyle/>
          <a:p>
            <a:r>
              <a:rPr lang="en-US" sz="4000" b="1" dirty="0"/>
              <a:t>Sector wise Applicants 2019, 2020 &amp; 2021</a:t>
            </a:r>
            <a:endParaRPr lang="en-IN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680523" cy="396025"/>
          </a:xfrm>
        </p:spPr>
        <p:txBody>
          <a:bodyPr/>
          <a:lstStyle/>
          <a:p>
            <a:pPr algn="ctr" defTabSz="685800">
              <a:defRPr/>
            </a:pPr>
            <a:fld id="{01CC9492-4A72-4E3C-9D79-2510775FC3CA}" type="slidenum">
              <a:rPr lang="en-US" sz="900">
                <a:solidFill>
                  <a:prstClr val="black"/>
                </a:solidFill>
                <a:latin typeface="Calibri"/>
              </a:rPr>
              <a:pPr algn="ctr" defTabSz="685800">
                <a:defRPr/>
              </a:pPr>
              <a:t>18</a:t>
            </a:fld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935193"/>
              </p:ext>
            </p:extLst>
          </p:nvPr>
        </p:nvGraphicFramePr>
        <p:xfrm>
          <a:off x="9525" y="2356333"/>
          <a:ext cx="3502920" cy="327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277487"/>
              </p:ext>
            </p:extLst>
          </p:nvPr>
        </p:nvGraphicFramePr>
        <p:xfrm>
          <a:off x="2974838" y="2276872"/>
          <a:ext cx="3502921" cy="345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306B5B-5744-4273-82A0-219272250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254294"/>
              </p:ext>
            </p:extLst>
          </p:nvPr>
        </p:nvGraphicFramePr>
        <p:xfrm>
          <a:off x="5940152" y="2290634"/>
          <a:ext cx="2733625" cy="395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822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D97542-F46C-4B54-B95E-28F4A6CF04AD}"/>
              </a:ext>
            </a:extLst>
          </p:cNvPr>
          <p:cNvSpPr txBox="1"/>
          <p:nvPr/>
        </p:nvSpPr>
        <p:spPr>
          <a:xfrm>
            <a:off x="2555776" y="290578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 Broad Award Models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19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58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23732B2-F6BC-4801-9E5D-D638BA3F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258"/>
            <a:ext cx="8068340" cy="551121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2700" spc="-38" dirty="0"/>
              <a:t>Building a Culture of Excellence, Identifying Role Models </a:t>
            </a:r>
            <a:br>
              <a:rPr lang="en-US" altLang="en-US" sz="2700" spc="-38" dirty="0"/>
            </a:br>
            <a:r>
              <a:rPr lang="en-US" altLang="en-US" sz="2700" spc="-38" dirty="0"/>
              <a:t>&amp; Promoting Global Benchmarks On Food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CC06AC-6C41-40E6-AADA-7E1AC608EC25}"/>
              </a:ext>
            </a:extLst>
          </p:cNvPr>
          <p:cNvSpPr txBox="1"/>
          <p:nvPr/>
        </p:nvSpPr>
        <p:spPr>
          <a:xfrm>
            <a:off x="1493044" y="1764506"/>
            <a:ext cx="2232422" cy="3000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EBEBEB"/>
            </a:solidFill>
          </a:ln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IN" sz="1350" kern="0" dirty="0">
                <a:solidFill>
                  <a:prstClr val="white"/>
                </a:solidFill>
                <a:latin typeface="Calibri" panose="020F0502020204030204" pitchFamily="34" charset="0"/>
              </a:rPr>
              <a:t>CII Award for Food Safety </a:t>
            </a:r>
          </a:p>
        </p:txBody>
      </p:sp>
      <p:pic>
        <p:nvPicPr>
          <p:cNvPr id="7175" name="Picture 5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C0C5DC2E-0648-4318-AEA0-EB9432B03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64" r="-2472" b="-53"/>
          <a:stretch>
            <a:fillRect/>
          </a:stretch>
        </p:blipFill>
        <p:spPr bwMode="auto">
          <a:xfrm>
            <a:off x="107696" y="4179130"/>
            <a:ext cx="1427559" cy="16727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8EC93-1848-4D3D-9734-8AD3E3FA316C}"/>
              </a:ext>
            </a:extLst>
          </p:cNvPr>
          <p:cNvSpPr txBox="1"/>
          <p:nvPr/>
        </p:nvSpPr>
        <p:spPr>
          <a:xfrm>
            <a:off x="1148954" y="2150269"/>
            <a:ext cx="7396448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350" dirty="0">
                <a:latin typeface="Calibri" panose="020F0502020204030204" pitchFamily="34" charset="0"/>
              </a:rPr>
              <a:t>Establishing the Global Connect with Participation of FSSAI, WHO, FAO in the Virtual Award Ceremony  </a:t>
            </a:r>
          </a:p>
        </p:txBody>
      </p:sp>
      <p:sp>
        <p:nvSpPr>
          <p:cNvPr id="7177" name="TextBox 6">
            <a:extLst>
              <a:ext uri="{FF2B5EF4-FFF2-40B4-BE49-F238E27FC236}">
                <a16:creationId xmlns:a16="http://schemas.microsoft.com/office/drawing/2014/main" id="{375FFF2B-209B-4A9A-B83A-4EAEEC571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681" y="1764506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/>
              <a:t>&amp;</a:t>
            </a:r>
            <a:endParaRPr lang="en-IN" alt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D94F1-6B51-47D4-A843-F45486395B18}"/>
              </a:ext>
            </a:extLst>
          </p:cNvPr>
          <p:cNvSpPr txBox="1"/>
          <p:nvPr/>
        </p:nvSpPr>
        <p:spPr>
          <a:xfrm>
            <a:off x="4277916" y="1759744"/>
            <a:ext cx="3417602" cy="300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</a:rPr>
              <a:t>CII Food Safety, Quality &amp; Regulatory Summit</a:t>
            </a:r>
            <a:endParaRPr lang="en-IN" sz="135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180" name="Picture 20">
            <a:extLst>
              <a:ext uri="{FF2B5EF4-FFF2-40B4-BE49-F238E27FC236}">
                <a16:creationId xmlns:a16="http://schemas.microsoft.com/office/drawing/2014/main" id="{392A7021-3E67-4269-BB61-9B5AF270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74" y="3700981"/>
            <a:ext cx="1557338" cy="1514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22">
            <a:extLst>
              <a:ext uri="{FF2B5EF4-FFF2-40B4-BE49-F238E27FC236}">
                <a16:creationId xmlns:a16="http://schemas.microsoft.com/office/drawing/2014/main" id="{529CDBFC-806B-4B5F-9DC1-D0145D66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63" y="2537817"/>
            <a:ext cx="1557338" cy="10775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59466D-1CEB-4F6B-88FA-613E836CFB4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3950"/>
          <a:stretch/>
        </p:blipFill>
        <p:spPr>
          <a:xfrm>
            <a:off x="87274" y="2580683"/>
            <a:ext cx="1427559" cy="1523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778425" y="2600362"/>
            <a:ext cx="1388267" cy="40395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Food Safety Award: </a:t>
            </a:r>
          </a:p>
          <a:p>
            <a:pPr algn="ctr"/>
            <a:r>
              <a:rPr lang="en-GB" sz="1350" dirty="0"/>
              <a:t>More than 600 + Food Business Operators</a:t>
            </a:r>
          </a:p>
          <a:p>
            <a:pPr algn="ctr"/>
            <a:r>
              <a:rPr lang="en-GB" sz="1350" dirty="0"/>
              <a:t> in about </a:t>
            </a:r>
            <a:r>
              <a:rPr lang="en-IN" sz="1350" dirty="0"/>
              <a:t>20 sectors provided</a:t>
            </a:r>
          </a:p>
          <a:p>
            <a:pPr algn="ctr"/>
            <a:r>
              <a:rPr lang="en-IN" sz="1350" dirty="0"/>
              <a:t> Food Safety Maturity Assessments and Feedback </a:t>
            </a:r>
            <a:r>
              <a:rPr lang="en-GB" sz="1350" dirty="0"/>
              <a:t>to </a:t>
            </a:r>
          </a:p>
          <a:p>
            <a:pPr algn="ctr"/>
            <a:r>
              <a:rPr lang="en-GB" sz="1350" dirty="0"/>
              <a:t>Facilitate Global Excellence of Indian FBOs in Food Safety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8763" y="5291374"/>
            <a:ext cx="1557338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Facilitate Access to Best Practices </a:t>
            </a:r>
            <a:endParaRPr lang="en-IN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FCB473-E265-4C6F-8D48-E2C4715397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130" y="4208879"/>
            <a:ext cx="2519556" cy="1359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985917-2CAE-4994-8301-5348B9E84745}"/>
              </a:ext>
            </a:extLst>
          </p:cNvPr>
          <p:cNvSpPr txBox="1"/>
          <p:nvPr/>
        </p:nvSpPr>
        <p:spPr>
          <a:xfrm>
            <a:off x="4461998" y="2610444"/>
            <a:ext cx="2840688" cy="1674817"/>
          </a:xfrm>
          <a:custGeom>
            <a:avLst/>
            <a:gdLst>
              <a:gd name="connsiteX0" fmla="*/ 0 w 2840688"/>
              <a:gd name="connsiteY0" fmla="*/ 0 h 1674817"/>
              <a:gd name="connsiteX1" fmla="*/ 539731 w 2840688"/>
              <a:gd name="connsiteY1" fmla="*/ 0 h 1674817"/>
              <a:gd name="connsiteX2" fmla="*/ 1107868 w 2840688"/>
              <a:gd name="connsiteY2" fmla="*/ 0 h 1674817"/>
              <a:gd name="connsiteX3" fmla="*/ 1732820 w 2840688"/>
              <a:gd name="connsiteY3" fmla="*/ 0 h 1674817"/>
              <a:gd name="connsiteX4" fmla="*/ 2215737 w 2840688"/>
              <a:gd name="connsiteY4" fmla="*/ 0 h 1674817"/>
              <a:gd name="connsiteX5" fmla="*/ 2840688 w 2840688"/>
              <a:gd name="connsiteY5" fmla="*/ 0 h 1674817"/>
              <a:gd name="connsiteX6" fmla="*/ 2840688 w 2840688"/>
              <a:gd name="connsiteY6" fmla="*/ 508028 h 1674817"/>
              <a:gd name="connsiteX7" fmla="*/ 2840688 w 2840688"/>
              <a:gd name="connsiteY7" fmla="*/ 1016056 h 1674817"/>
              <a:gd name="connsiteX8" fmla="*/ 2840688 w 2840688"/>
              <a:gd name="connsiteY8" fmla="*/ 1674817 h 1674817"/>
              <a:gd name="connsiteX9" fmla="*/ 2329364 w 2840688"/>
              <a:gd name="connsiteY9" fmla="*/ 1674817 h 1674817"/>
              <a:gd name="connsiteX10" fmla="*/ 1846447 w 2840688"/>
              <a:gd name="connsiteY10" fmla="*/ 1674817 h 1674817"/>
              <a:gd name="connsiteX11" fmla="*/ 1335123 w 2840688"/>
              <a:gd name="connsiteY11" fmla="*/ 1674817 h 1674817"/>
              <a:gd name="connsiteX12" fmla="*/ 766986 w 2840688"/>
              <a:gd name="connsiteY12" fmla="*/ 1674817 h 1674817"/>
              <a:gd name="connsiteX13" fmla="*/ 0 w 2840688"/>
              <a:gd name="connsiteY13" fmla="*/ 1674817 h 1674817"/>
              <a:gd name="connsiteX14" fmla="*/ 0 w 2840688"/>
              <a:gd name="connsiteY14" fmla="*/ 1133293 h 1674817"/>
              <a:gd name="connsiteX15" fmla="*/ 0 w 2840688"/>
              <a:gd name="connsiteY15" fmla="*/ 608517 h 1674817"/>
              <a:gd name="connsiteX16" fmla="*/ 0 w 2840688"/>
              <a:gd name="connsiteY16" fmla="*/ 0 h 16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0688" h="1674817" fill="none" extrusionOk="0">
                <a:moveTo>
                  <a:pt x="0" y="0"/>
                </a:moveTo>
                <a:cubicBezTo>
                  <a:pt x="121583" y="-30253"/>
                  <a:pt x="274151" y="25629"/>
                  <a:pt x="539731" y="0"/>
                </a:cubicBezTo>
                <a:cubicBezTo>
                  <a:pt x="805311" y="-25629"/>
                  <a:pt x="868113" y="8116"/>
                  <a:pt x="1107868" y="0"/>
                </a:cubicBezTo>
                <a:cubicBezTo>
                  <a:pt x="1347623" y="-8116"/>
                  <a:pt x="1537127" y="35105"/>
                  <a:pt x="1732820" y="0"/>
                </a:cubicBezTo>
                <a:cubicBezTo>
                  <a:pt x="1928513" y="-35105"/>
                  <a:pt x="2107733" y="11038"/>
                  <a:pt x="2215737" y="0"/>
                </a:cubicBezTo>
                <a:cubicBezTo>
                  <a:pt x="2323741" y="-11038"/>
                  <a:pt x="2539884" y="20871"/>
                  <a:pt x="2840688" y="0"/>
                </a:cubicBezTo>
                <a:cubicBezTo>
                  <a:pt x="2884708" y="162128"/>
                  <a:pt x="2804008" y="333807"/>
                  <a:pt x="2840688" y="508028"/>
                </a:cubicBezTo>
                <a:cubicBezTo>
                  <a:pt x="2877368" y="682249"/>
                  <a:pt x="2838817" y="900177"/>
                  <a:pt x="2840688" y="1016056"/>
                </a:cubicBezTo>
                <a:cubicBezTo>
                  <a:pt x="2842559" y="1131935"/>
                  <a:pt x="2794584" y="1423933"/>
                  <a:pt x="2840688" y="1674817"/>
                </a:cubicBezTo>
                <a:cubicBezTo>
                  <a:pt x="2655408" y="1683749"/>
                  <a:pt x="2457863" y="1642132"/>
                  <a:pt x="2329364" y="1674817"/>
                </a:cubicBezTo>
                <a:cubicBezTo>
                  <a:pt x="2200865" y="1707502"/>
                  <a:pt x="1950562" y="1650915"/>
                  <a:pt x="1846447" y="1674817"/>
                </a:cubicBezTo>
                <a:cubicBezTo>
                  <a:pt x="1742332" y="1698719"/>
                  <a:pt x="1501764" y="1673541"/>
                  <a:pt x="1335123" y="1674817"/>
                </a:cubicBezTo>
                <a:cubicBezTo>
                  <a:pt x="1168482" y="1676093"/>
                  <a:pt x="988472" y="1661895"/>
                  <a:pt x="766986" y="1674817"/>
                </a:cubicBezTo>
                <a:cubicBezTo>
                  <a:pt x="545500" y="1687739"/>
                  <a:pt x="235128" y="1624759"/>
                  <a:pt x="0" y="1674817"/>
                </a:cubicBezTo>
                <a:cubicBezTo>
                  <a:pt x="-49343" y="1406409"/>
                  <a:pt x="58199" y="1324520"/>
                  <a:pt x="0" y="1133293"/>
                </a:cubicBezTo>
                <a:cubicBezTo>
                  <a:pt x="-58199" y="942066"/>
                  <a:pt x="33524" y="761389"/>
                  <a:pt x="0" y="608517"/>
                </a:cubicBezTo>
                <a:cubicBezTo>
                  <a:pt x="-33524" y="455645"/>
                  <a:pt x="2458" y="191147"/>
                  <a:pt x="0" y="0"/>
                </a:cubicBezTo>
                <a:close/>
              </a:path>
              <a:path w="2840688" h="1674817" stroke="0" extrusionOk="0">
                <a:moveTo>
                  <a:pt x="0" y="0"/>
                </a:moveTo>
                <a:cubicBezTo>
                  <a:pt x="250542" y="-42416"/>
                  <a:pt x="403885" y="36873"/>
                  <a:pt x="539731" y="0"/>
                </a:cubicBezTo>
                <a:cubicBezTo>
                  <a:pt x="675577" y="-36873"/>
                  <a:pt x="969770" y="10706"/>
                  <a:pt x="1136275" y="0"/>
                </a:cubicBezTo>
                <a:cubicBezTo>
                  <a:pt x="1302780" y="-10706"/>
                  <a:pt x="1497295" y="56100"/>
                  <a:pt x="1732820" y="0"/>
                </a:cubicBezTo>
                <a:cubicBezTo>
                  <a:pt x="1968345" y="-56100"/>
                  <a:pt x="2480483" y="124857"/>
                  <a:pt x="2840688" y="0"/>
                </a:cubicBezTo>
                <a:cubicBezTo>
                  <a:pt x="2847296" y="273153"/>
                  <a:pt x="2824449" y="439802"/>
                  <a:pt x="2840688" y="591769"/>
                </a:cubicBezTo>
                <a:cubicBezTo>
                  <a:pt x="2856927" y="743736"/>
                  <a:pt x="2793460" y="940949"/>
                  <a:pt x="2840688" y="1116545"/>
                </a:cubicBezTo>
                <a:cubicBezTo>
                  <a:pt x="2887916" y="1292141"/>
                  <a:pt x="2797781" y="1544532"/>
                  <a:pt x="2840688" y="1674817"/>
                </a:cubicBezTo>
                <a:cubicBezTo>
                  <a:pt x="2623576" y="1687336"/>
                  <a:pt x="2550690" y="1661379"/>
                  <a:pt x="2329364" y="1674817"/>
                </a:cubicBezTo>
                <a:cubicBezTo>
                  <a:pt x="2108038" y="1688255"/>
                  <a:pt x="1943462" y="1632430"/>
                  <a:pt x="1761227" y="1674817"/>
                </a:cubicBezTo>
                <a:cubicBezTo>
                  <a:pt x="1578992" y="1717204"/>
                  <a:pt x="1482567" y="1653046"/>
                  <a:pt x="1221496" y="1674817"/>
                </a:cubicBezTo>
                <a:cubicBezTo>
                  <a:pt x="960425" y="1696588"/>
                  <a:pt x="912283" y="1638024"/>
                  <a:pt x="738579" y="1674817"/>
                </a:cubicBezTo>
                <a:cubicBezTo>
                  <a:pt x="564875" y="1711610"/>
                  <a:pt x="273312" y="1659784"/>
                  <a:pt x="0" y="1674817"/>
                </a:cubicBezTo>
                <a:cubicBezTo>
                  <a:pt x="-10477" y="1547715"/>
                  <a:pt x="64883" y="1371764"/>
                  <a:pt x="0" y="1116545"/>
                </a:cubicBezTo>
                <a:cubicBezTo>
                  <a:pt x="-64883" y="861326"/>
                  <a:pt x="19563" y="757270"/>
                  <a:pt x="0" y="591769"/>
                </a:cubicBezTo>
                <a:cubicBezTo>
                  <a:pt x="-19563" y="426268"/>
                  <a:pt x="23631" y="172442"/>
                  <a:pt x="0" y="0"/>
                </a:cubicBezTo>
                <a:close/>
              </a:path>
            </a:pathLst>
          </a:custGeom>
          <a:blipFill>
            <a:blip r:embed="rId10"/>
            <a:tile tx="0" ty="0" sx="100000" sy="100000" flip="none" algn="tl"/>
          </a:blip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2297921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350" b="1" dirty="0">
                <a:highlight>
                  <a:srgbClr val="FFFF00"/>
                </a:highlight>
              </a:rPr>
              <a:t>Virtual FS Award Assessments 2020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975" dirty="0"/>
              <a:t>Capturing Evidence/ Information/ Examples Virtually</a:t>
            </a:r>
          </a:p>
          <a:p>
            <a:pPr marL="257175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75" dirty="0"/>
              <a:t>Interviews, Virtual Observations Through </a:t>
            </a:r>
          </a:p>
          <a:p>
            <a:pPr marL="557213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75" dirty="0"/>
              <a:t>CCTV linked to MS Teams</a:t>
            </a:r>
          </a:p>
          <a:p>
            <a:pPr marL="557213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75" dirty="0"/>
              <a:t>Remote access</a:t>
            </a:r>
          </a:p>
          <a:p>
            <a:pPr marL="557213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75" dirty="0"/>
              <a:t>Mobile Cameras and Flashlights</a:t>
            </a:r>
          </a:p>
          <a:p>
            <a:pPr marL="557213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75" dirty="0"/>
              <a:t>Webcams</a:t>
            </a:r>
          </a:p>
          <a:p>
            <a:pPr marL="557213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975" dirty="0"/>
              <a:t>Video Shots with date Time tag</a:t>
            </a:r>
          </a:p>
        </p:txBody>
      </p:sp>
      <p:pic>
        <p:nvPicPr>
          <p:cNvPr id="7" name="VID-20201029-WA0025">
            <a:hlinkClick r:id="" action="ppaction://media"/>
            <a:extLst>
              <a:ext uri="{FF2B5EF4-FFF2-40B4-BE49-F238E27FC236}">
                <a16:creationId xmlns:a16="http://schemas.microsoft.com/office/drawing/2014/main" id="{85E2B88E-DA65-4040-B2B1-C027236C92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26660" y="2858438"/>
            <a:ext cx="1168670" cy="212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6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CII Food Safety Excellence Model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(Applicable for Criteria  2, 3, 4, 6, 7)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AU" sz="2400" dirty="0">
              <a:solidFill>
                <a:schemeClr val="bg1"/>
              </a:solidFill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1746250"/>
            <a:ext cx="46212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3581400" y="586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60421" name="Rectangle 8"/>
          <p:cNvSpPr>
            <a:spLocks noChangeArrowheads="1"/>
          </p:cNvSpPr>
          <p:nvPr/>
        </p:nvSpPr>
        <p:spPr bwMode="auto">
          <a:xfrm rot="931073">
            <a:off x="2382044" y="5600434"/>
            <a:ext cx="2582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Social, Statutory &amp; 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Regulatory Compliance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35052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IN"/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 rot="956544">
            <a:off x="2945346" y="4322345"/>
            <a:ext cx="19419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dirty="0"/>
              <a:t>Product specific GMP / GHP/ GWP / GAP</a:t>
            </a:r>
            <a:endParaRPr lang="en-US" dirty="0"/>
          </a:p>
        </p:txBody>
      </p:sp>
      <p:sp>
        <p:nvSpPr>
          <p:cNvPr id="60424" name="Rectangle 6"/>
          <p:cNvSpPr>
            <a:spLocks noChangeArrowheads="1"/>
          </p:cNvSpPr>
          <p:nvPr/>
        </p:nvSpPr>
        <p:spPr bwMode="auto">
          <a:xfrm rot="985040">
            <a:off x="3428085" y="3337238"/>
            <a:ext cx="132421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1200" dirty="0">
                <a:solidFill>
                  <a:schemeClr val="bg1"/>
                </a:solidFill>
              </a:rPr>
              <a:t>PRP , HACCP, Food Safety Management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854368">
            <a:off x="3767766" y="2335433"/>
            <a:ext cx="1055288" cy="576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Arial" charset="0"/>
              </a:rPr>
              <a:t>Change Management</a:t>
            </a:r>
            <a:endParaRPr lang="en-IN" sz="1050" dirty="0">
              <a:latin typeface="+mn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latin typeface="+mn-lt"/>
                <a:cs typeface="Arial" charset="0"/>
              </a:rPr>
              <a:t>Initiatives</a:t>
            </a:r>
            <a:endParaRPr lang="en-US" sz="1050" dirty="0">
              <a:latin typeface="+mn-lt"/>
              <a:cs typeface="Arial" charset="0"/>
            </a:endParaRPr>
          </a:p>
        </p:txBody>
      </p:sp>
      <p:sp>
        <p:nvSpPr>
          <p:cNvPr id="60426" name="TextBox 11"/>
          <p:cNvSpPr txBox="1">
            <a:spLocks noChangeArrowheads="1"/>
          </p:cNvSpPr>
          <p:nvPr/>
        </p:nvSpPr>
        <p:spPr bwMode="auto">
          <a:xfrm>
            <a:off x="6019800" y="3429000"/>
            <a:ext cx="3124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Customised</a:t>
            </a:r>
            <a: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to SMEs, Medium &amp; Large, </a:t>
            </a:r>
          </a:p>
          <a:p>
            <a:r>
              <a:rPr lang="en-US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Manufacturing &amp; Food Service</a:t>
            </a:r>
          </a:p>
          <a:p>
            <a:endParaRPr lang="en-IN" dirty="0"/>
          </a:p>
        </p:txBody>
      </p:sp>
      <p:sp>
        <p:nvSpPr>
          <p:cNvPr id="60427" name="TextBox 13"/>
          <p:cNvSpPr txBox="1">
            <a:spLocks noChangeArrowheads="1"/>
          </p:cNvSpPr>
          <p:nvPr/>
        </p:nvSpPr>
        <p:spPr bwMode="auto">
          <a:xfrm>
            <a:off x="467544" y="2174875"/>
            <a:ext cx="23883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 Model complying to the expectations from a Global Supplier</a:t>
            </a:r>
            <a:endParaRPr lang="en-IN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7F18-5D8E-4E6C-912A-04859C997A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95736" y="4149080"/>
            <a:ext cx="5309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150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1988840"/>
            <a:ext cx="5309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150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784" y="3068960"/>
            <a:ext cx="5309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/>
              <a:t>700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6237312"/>
            <a:ext cx="20374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/>
              <a:t>1000 : Total Marks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60232" y="4797152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Eligibility Criteria</a:t>
            </a:r>
          </a:p>
        </p:txBody>
      </p:sp>
      <p:sp>
        <p:nvSpPr>
          <p:cNvPr id="20" name="32-Point Star 19"/>
          <p:cNvSpPr/>
          <p:nvPr/>
        </p:nvSpPr>
        <p:spPr>
          <a:xfrm>
            <a:off x="5868144" y="1578496"/>
            <a:ext cx="2808312" cy="1418456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Upgraded to ISO 22000: 2018</a:t>
            </a:r>
          </a:p>
        </p:txBody>
      </p:sp>
    </p:spTree>
    <p:extLst>
      <p:ext uri="{BB962C8B-B14F-4D97-AF65-F5344CB8AC3E}">
        <p14:creationId xmlns:p14="http://schemas.microsoft.com/office/powerpoint/2010/main" val="39436304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7221"/>
            <a:ext cx="8229600" cy="1123528"/>
          </a:xfrm>
        </p:spPr>
        <p:txBody>
          <a:bodyPr/>
          <a:lstStyle/>
          <a:p>
            <a:r>
              <a:rPr lang="en-IN" sz="2401" dirty="0">
                <a:solidFill>
                  <a:schemeClr val="tx1"/>
                </a:solidFill>
                <a:latin typeface="+mn-lt"/>
                <a:cs typeface="Aharoni" pitchFamily="2" charset="-79"/>
              </a:rPr>
              <a:t>Marks Distribution: Manufacturing Criteria 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5094" y="1289050"/>
          <a:ext cx="5133811" cy="61604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3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IN" sz="1200" b="1" dirty="0">
                          <a:effectLst/>
                          <a:latin typeface="Calibri" panose="020F0502020204030204" pitchFamily="34" charset="0"/>
                        </a:rPr>
                        <a:t>Section A : Self-Declaration</a:t>
                      </a:r>
                      <a:endParaRPr lang="en-IN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IN" sz="1200" dirty="0">
                          <a:effectLst/>
                          <a:latin typeface="Calibri" panose="020F0502020204030204" pitchFamily="34" charset="0"/>
                        </a:rPr>
                        <a:t>A 1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IN" sz="1200" dirty="0">
                          <a:effectLst/>
                          <a:latin typeface="Calibri" panose="020F0502020204030204" pitchFamily="34" charset="0"/>
                        </a:rPr>
                        <a:t>Statutory </a:t>
                      </a:r>
                      <a:r>
                        <a:rPr lang="en-IN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en-IN" sz="1200" dirty="0">
                          <a:effectLst/>
                          <a:latin typeface="Calibri" panose="020F0502020204030204" pitchFamily="34" charset="0"/>
                        </a:rPr>
                        <a:t> Regulatory Requirements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IN" sz="1200" dirty="0">
                          <a:effectLst/>
                          <a:latin typeface="Calibri" panose="020F0502020204030204" pitchFamily="34" charset="0"/>
                        </a:rPr>
                        <a:t>A 2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IN" sz="1200" dirty="0">
                          <a:effectLst/>
                          <a:latin typeface="Calibri" panose="020F0502020204030204" pitchFamily="34" charset="0"/>
                        </a:rPr>
                        <a:t>Social Compliance</a:t>
                      </a: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3" marR="514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3690" y="6481494"/>
            <a:ext cx="7300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Calibri" panose="020F0502020204030204" pitchFamily="34" charset="0"/>
              </a:rPr>
              <a:t>* Additional assessment focus &amp; detailed information to be provided in the findings column of the yellow highlighted section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07219" y="2057098"/>
          <a:ext cx="5129561" cy="1162479"/>
        </p:xfrm>
        <a:graphic>
          <a:graphicData uri="http://schemas.openxmlformats.org/drawingml/2006/table">
            <a:tbl>
              <a:tblPr/>
              <a:tblGrid>
                <a:gridCol w="71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0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Section B : 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Food Safety Practices 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Highest Possible Score 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1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 Requisite Programs (based on ISO 22002-1)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1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2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Hazard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Control Plan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based on ISO 22000:2018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3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Food Safety Management System Structure based on ISO 22000: 2018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74696" y="3429000"/>
          <a:ext cx="5194608" cy="795940"/>
        </p:xfrm>
        <a:graphic>
          <a:graphicData uri="http://schemas.openxmlformats.org/drawingml/2006/table">
            <a:tbl>
              <a:tblPr/>
              <a:tblGrid>
                <a:gridCol w="71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1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Section C : 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 Specific  Good Manufacturing Practices (GMP)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Highest Possible Score 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 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 Specific GMP based on relevant Codes &amp; Best Practices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8" marR="9528" marT="95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03343" y="4365674"/>
          <a:ext cx="5137314" cy="1992894"/>
        </p:xfrm>
        <a:graphic>
          <a:graphicData uri="http://schemas.openxmlformats.org/drawingml/2006/table">
            <a:tbl>
              <a:tblPr/>
              <a:tblGrid>
                <a:gridCol w="71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65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Section D :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Management Initiatives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Highest Possible Score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Enablers for Change Management  Initiatives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2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Outcome of System Standards, Tools, Techniques and Operating Philosophies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3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Recognition and reward of people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4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Involvement of the Unit in championing and disseminating the message of Food Safety, Quality, Sustainability, Business Excellence &amp; others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13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 19 Norms and Best Practices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54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94496-26B5-45E4-9323-27E1D81DBC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000625" cy="5178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0"/>
            <a:ext cx="7920880" cy="120417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New Introduction 2019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Criteria 7: Joint Application of Customer and Partner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Times New Roman"/>
                <a:cs typeface="Calibri"/>
              </a:rPr>
              <a:t>on Partnership Development for Food Safety Excellence</a:t>
            </a:r>
            <a:endParaRPr lang="en-IN" sz="20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294629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Joint Application of Customer &amp;Supplier / </a:t>
            </a:r>
          </a:p>
          <a:p>
            <a:r>
              <a:rPr lang="en-GB" sz="1600" b="1" dirty="0"/>
              <a:t>Co-Packers / Franchise / 3rd Party – </a:t>
            </a:r>
          </a:p>
          <a:p>
            <a:r>
              <a:rPr lang="en-GB" sz="1600" b="1" dirty="0"/>
              <a:t>Food Safety Excellence through </a:t>
            </a:r>
          </a:p>
          <a:p>
            <a:r>
              <a:rPr lang="en-GB" sz="1600" b="1" dirty="0"/>
              <a:t>Partnership Development</a:t>
            </a:r>
            <a:endParaRPr lang="en-IN" sz="1600" dirty="0"/>
          </a:p>
        </p:txBody>
      </p:sp>
      <p:cxnSp>
        <p:nvCxnSpPr>
          <p:cNvPr id="10" name="Elbow Connector 9"/>
          <p:cNvCxnSpPr/>
          <p:nvPr/>
        </p:nvCxnSpPr>
        <p:spPr>
          <a:xfrm>
            <a:off x="5796136" y="3717032"/>
            <a:ext cx="2160240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56376" y="42930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500</a:t>
            </a:r>
          </a:p>
        </p:txBody>
      </p:sp>
      <p:cxnSp>
        <p:nvCxnSpPr>
          <p:cNvPr id="15" name="Elbow Connector 14"/>
          <p:cNvCxnSpPr/>
          <p:nvPr/>
        </p:nvCxnSpPr>
        <p:spPr>
          <a:xfrm>
            <a:off x="5148064" y="2924944"/>
            <a:ext cx="2592288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40352" y="321297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150</a:t>
            </a:r>
          </a:p>
        </p:txBody>
      </p:sp>
      <p:cxnSp>
        <p:nvCxnSpPr>
          <p:cNvPr id="20" name="Elbow Connector 19"/>
          <p:cNvCxnSpPr/>
          <p:nvPr/>
        </p:nvCxnSpPr>
        <p:spPr>
          <a:xfrm>
            <a:off x="4644008" y="2348880"/>
            <a:ext cx="2736304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211960" y="1484784"/>
            <a:ext cx="2528664" cy="5124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04248" y="184482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150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0312" y="24928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700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520" y="5013176"/>
            <a:ext cx="12134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/>
              <a:t>Total 1500</a:t>
            </a:r>
          </a:p>
        </p:txBody>
      </p:sp>
      <p:sp>
        <p:nvSpPr>
          <p:cNvPr id="16" name="32-Point Star 15"/>
          <p:cNvSpPr/>
          <p:nvPr/>
        </p:nvSpPr>
        <p:spPr>
          <a:xfrm>
            <a:off x="5868144" y="4769768"/>
            <a:ext cx="3240360" cy="1827584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4 days Assessment with 3 assessors (estimated) </a:t>
            </a:r>
          </a:p>
        </p:txBody>
      </p:sp>
    </p:spTree>
    <p:extLst>
      <p:ext uri="{BB962C8B-B14F-4D97-AF65-F5344CB8AC3E}">
        <p14:creationId xmlns:p14="http://schemas.microsoft.com/office/powerpoint/2010/main" val="20445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94496-26B5-45E4-9323-27E1D81DBC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493" y="177472"/>
            <a:ext cx="8229600" cy="6532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</a:rPr>
              <a:t>Score Distribution : Partnership Development </a:t>
            </a:r>
          </a:p>
          <a:p>
            <a:r>
              <a:rPr lang="en-US" sz="2400" b="1" kern="0" dirty="0">
                <a:solidFill>
                  <a:schemeClr val="tx1"/>
                </a:solidFill>
              </a:rPr>
              <a:t>Criteria 7B</a:t>
            </a:r>
            <a:endParaRPr lang="en-IN" sz="2400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8930" y="2605311"/>
          <a:ext cx="4043363" cy="2207895"/>
        </p:xfrm>
        <a:graphic>
          <a:graphicData uri="http://schemas.openxmlformats.org/drawingml/2006/table">
            <a:tbl>
              <a:tblPr/>
              <a:tblGrid>
                <a:gridCol w="4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CII Award for Food Safety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Joint Application of Customer &amp; Supplier / Co-Packers / Franchise / 3rd Party  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-Food Safety Excellence through Partnership Development (V1)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of Suppliers / Co-packers/ 3rd Party/ Outsourcing parties/ others as Partners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of Partnerships towards improved food safety performance levels and sustainable development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Assistance towards Partners' Resources: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Quality of Tracking and Reviewing with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767361"/>
              </p:ext>
            </p:extLst>
          </p:nvPr>
        </p:nvGraphicFramePr>
        <p:xfrm>
          <a:off x="4427984" y="980728"/>
          <a:ext cx="4558855" cy="5699801"/>
        </p:xfrm>
        <a:graphic>
          <a:graphicData uri="http://schemas.openxmlformats.org/drawingml/2006/table">
            <a:tbl>
              <a:tblPr/>
              <a:tblGrid>
                <a:gridCol w="48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2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7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Sl.No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Score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Management of Partnerships towards improved food safety performance levels and sustainable development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are the criteria of selection of the Partners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components comprise Ongoing Evaluation of  Partners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Partner Ratings done and feedback communicated?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2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comprehensively are Strengths/Weaknesses/ Opportunities/ Threats and other relevant areas of the Partner built into the Strategy Planning Process of the Customer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effective is the communication mechanism of the Customer with the Partner on policy, objectives, goals, roadmaps and priorities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effective is the review mechanism between Customer and Partner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5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Partner capabilities developed for improving performance levels (e.g Training, Competence building, effectiveness assessment, refresher programs etc)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5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Partner Satisfaction surveys carried out and wat is the quality of actions taken by customer for improvement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51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examples of joint performance improvement initiatives taken to generate and support innovative / creative thinking through the partnership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9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are Partners encouraged to perform better (reward and recognitions and others)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220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94496-26B5-45E4-9323-27E1D81DBC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15616" y="1124744"/>
          <a:ext cx="7048500" cy="3093294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Assistance towards Partner’s Resources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Assistance on Design of Buildings, Facilities, and Layout design are provided and are oriented towards Food Safety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1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Assistance on Raw and Finished Material and Operations(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preparation of specification sheets including food safety parameters, availability of right quality material , inventory, storage, warehousing, transportation management, cleaning, pest management and others)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Assistance on Technology Management in Equipments and Utilities towards delivering food safety and quality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replacing old technology, use of appropriate manufacturing-monitoring-detection-predictive technology, mistake proofing,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maximising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existing technology and others)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and Knowledge Management for Partners to facilitate fact and data based decision making 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collecting and structuring information and knowledge, sharing relevant and timely information and knowledge, ensuring integrity and security of information, help with improvements and others)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3900" y="4653136"/>
          <a:ext cx="7048500" cy="558165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4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Quality of Tracking and Reviewing with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comprehensively are benefits accrued from Partnership development tracked by the company and presented in this document (result trends and improvements)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95536" y="615551"/>
            <a:ext cx="8229600" cy="6532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</a:rPr>
              <a:t>Marks Distribution : Criteria 7B</a:t>
            </a:r>
            <a:endParaRPr lang="en-IN" sz="2400" kern="0" dirty="0">
              <a:solidFill>
                <a:schemeClr val="tx1"/>
              </a:solidFill>
            </a:endParaRPr>
          </a:p>
        </p:txBody>
      </p:sp>
      <p:sp>
        <p:nvSpPr>
          <p:cNvPr id="7" name="Cross 6"/>
          <p:cNvSpPr/>
          <p:nvPr/>
        </p:nvSpPr>
        <p:spPr bwMode="auto">
          <a:xfrm>
            <a:off x="4427983" y="5373216"/>
            <a:ext cx="571719" cy="515735"/>
          </a:xfrm>
          <a:prstGeom prst="plus">
            <a:avLst>
              <a:gd name="adj" fmla="val 3803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6021288"/>
            <a:ext cx="5338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7A</a:t>
            </a:r>
          </a:p>
          <a:p>
            <a:pPr algn="ctr"/>
            <a:r>
              <a:rPr lang="en-IN" b="1" dirty="0"/>
              <a:t>(Criteria 2, 3,4, 5,6  or as required)</a:t>
            </a:r>
          </a:p>
        </p:txBody>
      </p:sp>
    </p:spTree>
    <p:extLst>
      <p:ext uri="{BB962C8B-B14F-4D97-AF65-F5344CB8AC3E}">
        <p14:creationId xmlns:p14="http://schemas.microsoft.com/office/powerpoint/2010/main" val="346176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57743"/>
            <a:ext cx="9105252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CII Award for Excellence in  Food Testing Laboratory Model</a:t>
            </a:r>
          </a:p>
          <a:p>
            <a:pPr algn="ctr"/>
            <a:r>
              <a:rPr lang="en-I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Criteria 11</a:t>
            </a:r>
          </a:p>
        </p:txBody>
      </p:sp>
      <p:cxnSp>
        <p:nvCxnSpPr>
          <p:cNvPr id="6" name="Elbow Connector 5"/>
          <p:cNvCxnSpPr/>
          <p:nvPr/>
        </p:nvCxnSpPr>
        <p:spPr>
          <a:xfrm>
            <a:off x="4027337" y="2001009"/>
            <a:ext cx="2957834" cy="2014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4788024" y="3356992"/>
            <a:ext cx="2125139" cy="2160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5171" y="2017767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600 Marks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171" y="3338408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400 Marks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6237312"/>
            <a:ext cx="20374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/>
              <a:t>1000 : Total Marks</a:t>
            </a:r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5724128" y="4797152"/>
            <a:ext cx="1440161" cy="2942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04248" y="4869160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Eligibility Criteria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25</a:t>
            </a:fld>
            <a:endParaRPr lang="en-IN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7676" y="1700808"/>
            <a:ext cx="4594564" cy="460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32-Point Star 17"/>
          <p:cNvSpPr/>
          <p:nvPr/>
        </p:nvSpPr>
        <p:spPr>
          <a:xfrm>
            <a:off x="107504" y="1340768"/>
            <a:ext cx="3240360" cy="2088232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Launched the Assessor Training for CII Lab Award in 2019</a:t>
            </a:r>
          </a:p>
        </p:txBody>
      </p:sp>
    </p:spTree>
    <p:extLst>
      <p:ext uri="{BB962C8B-B14F-4D97-AF65-F5344CB8AC3E}">
        <p14:creationId xmlns:p14="http://schemas.microsoft.com/office/powerpoint/2010/main" val="571301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94496-26B5-45E4-9323-27E1D81DBC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09474" y="1196752"/>
          <a:ext cx="3850958" cy="465328"/>
        </p:xfrm>
        <a:graphic>
          <a:graphicData uri="http://schemas.openxmlformats.org/drawingml/2006/table">
            <a:tbl>
              <a:tblPr firstRow="1" firstCol="1" bandRow="1"/>
              <a:tblGrid>
                <a:gridCol w="290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Section 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Statutory, Regulatory &amp; Social Compliance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Eligibility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5305" y="1193705"/>
          <a:ext cx="3865245" cy="5036058"/>
        </p:xfrm>
        <a:graphic>
          <a:graphicData uri="http://schemas.openxmlformats.org/drawingml/2006/table">
            <a:tbl>
              <a:tblPr firstRow="1" firstCol="1" bandRow="1"/>
              <a:tblGrid>
                <a:gridCol w="29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B : Laboratory Management (ISO 17025:2017 Compliance)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Highest 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Role Clarity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Personnel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Facilities and environmental conditions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Metrological Traceability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Nonconforming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Sampling, Handling of Test or Calibration Items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Measurement Uncertainty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Complaints Handling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records, Reporting of results &amp; Control of Data &amp; Information 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of requests, Tenders and Contracts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Selection, Verification and Validation of Methods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 &amp; Corrective 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Audits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System Documentation &amp; Control of Records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20101" y="1951609"/>
          <a:ext cx="3866198" cy="4331462"/>
        </p:xfrm>
        <a:graphic>
          <a:graphicData uri="http://schemas.openxmlformats.org/drawingml/2006/table">
            <a:tbl>
              <a:tblPr firstRow="1" firstCol="1" bandRow="1"/>
              <a:tblGrid>
                <a:gridCol w="38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C : Leadership and Best Practices in Laboratory Initiatives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Highest 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Integrity of  Management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to address risks and opportunities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Reviews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Scope of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Excellence of Equipment &amp; Technology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Validity of Results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Upgradation Process of the Laboratory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and Development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Approvals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Customer Feedback &amp; Excellence of Service Results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Reward and Recognition System for Employees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Awards  and  Accolades for the Laboratory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Sustainability Activities &amp; COVID 19 Norms and Best Practices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657600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6532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kern="0" dirty="0">
                <a:solidFill>
                  <a:schemeClr val="tx1"/>
                </a:solidFill>
              </a:rPr>
              <a:t>Food Testing Laboratories</a:t>
            </a:r>
          </a:p>
          <a:p>
            <a:r>
              <a:rPr lang="en-US" sz="2000" b="1" kern="0" dirty="0">
                <a:solidFill>
                  <a:schemeClr val="tx1"/>
                </a:solidFill>
              </a:rPr>
              <a:t>Marks Distribution : Criteria 11</a:t>
            </a:r>
            <a:endParaRPr lang="en-IN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7A44-08C0-4E28-AB1C-988D8934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5169"/>
            <a:ext cx="82296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Management for Food Safety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(Approaches, Technologies &amp; Processes,  Methodologies and Others)</a:t>
            </a:r>
            <a:endParaRPr lang="en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72A7F9-913E-4774-AE53-5701379C56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1500" y="1690688"/>
          <a:ext cx="8001000" cy="4405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649">
                  <a:extLst>
                    <a:ext uri="{9D8B030D-6E8A-4147-A177-3AD203B41FA5}">
                      <a16:colId xmlns:a16="http://schemas.microsoft.com/office/drawing/2014/main" val="1694495319"/>
                    </a:ext>
                  </a:extLst>
                </a:gridCol>
                <a:gridCol w="4849227">
                  <a:extLst>
                    <a:ext uri="{9D8B030D-6E8A-4147-A177-3AD203B41FA5}">
                      <a16:colId xmlns:a16="http://schemas.microsoft.com/office/drawing/2014/main" val="2984771587"/>
                    </a:ext>
                  </a:extLst>
                </a:gridCol>
                <a:gridCol w="1999124">
                  <a:extLst>
                    <a:ext uri="{9D8B030D-6E8A-4147-A177-3AD203B41FA5}">
                      <a16:colId xmlns:a16="http://schemas.microsoft.com/office/drawing/2014/main" val="273223185"/>
                    </a:ext>
                  </a:extLst>
                </a:gridCol>
              </a:tblGrid>
              <a:tr h="273622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Section A : Self Declaration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378518"/>
                  </a:ext>
                </a:extLst>
              </a:tr>
              <a:tr h="287303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A 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Statutory and Regulatory Requirements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63285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A 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Social Compliance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11609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2205227"/>
                  </a:ext>
                </a:extLst>
              </a:tr>
              <a:tr h="547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</a:rPr>
                        <a:t>Section B : 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 dirty="0">
                          <a:effectLst/>
                        </a:rPr>
                        <a:t>Food Safety Practices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u="none" strike="noStrike">
                          <a:effectLst/>
                        </a:rPr>
                        <a:t>Highest Possible Score 200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4195515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B 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Pre Requisite Programs (Based on ISO 22002-1)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>
                          <a:effectLst/>
                        </a:rPr>
                        <a:t>200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5249807"/>
                  </a:ext>
                </a:extLst>
              </a:tr>
              <a:tr h="287303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2007144"/>
                  </a:ext>
                </a:extLst>
              </a:tr>
              <a:tr h="547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</a:rPr>
                        <a:t>Section C : 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Innovation Management (Enablers and Results)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(Need to apply with 4 best Innovations)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N" sz="1600" u="none" strike="noStrike">
                          <a:effectLst/>
                        </a:rPr>
                        <a:t>Highest Possible Score 800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3995777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C1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Innovation No: 1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>
                          <a:effectLst/>
                        </a:rPr>
                        <a:t>200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9306425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C2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 dirty="0">
                          <a:effectLst/>
                        </a:rPr>
                        <a:t>Innovation No: 2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 dirty="0">
                          <a:effectLst/>
                        </a:rPr>
                        <a:t>200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1706328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C3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Innovation No: 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 dirty="0">
                          <a:effectLst/>
                        </a:rPr>
                        <a:t>200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22658539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C4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Innovation No: 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 dirty="0">
                          <a:effectLst/>
                        </a:rPr>
                        <a:t>200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7830806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4679746"/>
                  </a:ext>
                </a:extLst>
              </a:tr>
              <a:tr h="273622"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600" u="none" strike="noStrike">
                          <a:effectLst/>
                        </a:rPr>
                        <a:t>Total Score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IN" sz="1600" u="none" strike="noStrike" dirty="0">
                          <a:effectLst/>
                        </a:rPr>
                        <a:t>1000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1615512"/>
                  </a:ext>
                </a:extLst>
              </a:tr>
            </a:tbl>
          </a:graphicData>
        </a:graphic>
      </p:graphicFrame>
      <p:sp>
        <p:nvSpPr>
          <p:cNvPr id="5" name="32-Point Star 19">
            <a:extLst>
              <a:ext uri="{FF2B5EF4-FFF2-40B4-BE49-F238E27FC236}">
                <a16:creationId xmlns:a16="http://schemas.microsoft.com/office/drawing/2014/main" id="{D6068A62-48FF-43E3-8B16-6F544D964EB3}"/>
              </a:ext>
            </a:extLst>
          </p:cNvPr>
          <p:cNvSpPr/>
          <p:nvPr/>
        </p:nvSpPr>
        <p:spPr>
          <a:xfrm>
            <a:off x="6228184" y="1409599"/>
            <a:ext cx="2344316" cy="1143000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New 2020</a:t>
            </a:r>
          </a:p>
        </p:txBody>
      </p:sp>
    </p:spTree>
    <p:extLst>
      <p:ext uri="{BB962C8B-B14F-4D97-AF65-F5344CB8AC3E}">
        <p14:creationId xmlns:p14="http://schemas.microsoft.com/office/powerpoint/2010/main" val="4024850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C3C769-1B00-43E6-A278-46EDC457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04864"/>
            <a:ext cx="8229600" cy="1600200"/>
          </a:xfrm>
        </p:spPr>
        <p:txBody>
          <a:bodyPr/>
          <a:lstStyle/>
          <a:p>
            <a:r>
              <a:rPr lang="en-IN" dirty="0"/>
              <a:t>What is Maturity Assessment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EBB6F-752F-410F-AE4C-B75DCB56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28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9048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518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Maturity Assessment of Food Safety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399944"/>
            <a:ext cx="2095445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Approaches,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Deployment,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Review Systems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Improvements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4437112"/>
            <a:ext cx="3454792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Trends of Results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Targets of Results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Comparison with Benchmarks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Improvements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3429000"/>
            <a:ext cx="98539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Enablers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3419708"/>
            <a:ext cx="85228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11" name="Cross 10"/>
          <p:cNvSpPr/>
          <p:nvPr/>
        </p:nvSpPr>
        <p:spPr>
          <a:xfrm>
            <a:off x="3779912" y="4005064"/>
            <a:ext cx="914400" cy="9144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5856" y="1700808"/>
            <a:ext cx="25202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Assessment of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508104" y="2276872"/>
            <a:ext cx="115212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27784" y="2276872"/>
            <a:ext cx="648072" cy="1058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29</a:t>
            </a:fld>
            <a:endParaRPr lang="en-IN" dirty="0"/>
          </a:p>
        </p:txBody>
      </p:sp>
      <p:sp>
        <p:nvSpPr>
          <p:cNvPr id="2" name="Down Arrow 1"/>
          <p:cNvSpPr/>
          <p:nvPr/>
        </p:nvSpPr>
        <p:spPr>
          <a:xfrm>
            <a:off x="1942063" y="37983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>
            <a:off x="6700042" y="378904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839934" y="5275658"/>
            <a:ext cx="1971729" cy="264479"/>
          </a:xfrm>
        </p:spPr>
        <p:txBody>
          <a:bodyPr/>
          <a:lstStyle/>
          <a:p>
            <a:pPr defTabSz="514350">
              <a:defRPr/>
            </a:pPr>
            <a:fld id="{B8774378-B088-44AC-8256-3CD18896272A}" type="slidenum">
              <a:rPr lang="en-IN" sz="675">
                <a:solidFill>
                  <a:prstClr val="black"/>
                </a:solidFill>
                <a:latin typeface="Calibri"/>
              </a:rPr>
              <a:pPr defTabSz="514350">
                <a:defRPr/>
              </a:pPr>
              <a:t>3</a:t>
            </a:fld>
            <a:endParaRPr lang="en-IN" sz="675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6EA2F-C421-489C-897F-3BB63DD34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0" r="3" b="31252"/>
          <a:stretch/>
        </p:blipFill>
        <p:spPr>
          <a:xfrm>
            <a:off x="1312328" y="5486838"/>
            <a:ext cx="952645" cy="95264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2253E9-FA1B-4334-BA82-E88E40944B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6" b="-6"/>
          <a:stretch/>
        </p:blipFill>
        <p:spPr>
          <a:xfrm>
            <a:off x="1285660" y="2204864"/>
            <a:ext cx="952645" cy="95264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11047-0F29-45EA-9167-2BBA75607B59}"/>
              </a:ext>
            </a:extLst>
          </p:cNvPr>
          <p:cNvSpPr txBox="1"/>
          <p:nvPr/>
        </p:nvSpPr>
        <p:spPr>
          <a:xfrm>
            <a:off x="2395004" y="1360055"/>
            <a:ext cx="51281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Chindi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Vasudevappa</a:t>
            </a:r>
            <a:b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Chair, Jury, CII Award for Food Safety, Vice Chancellor, NIFTEM (under Ministry of Food Processing Industry)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9BBF05-C1B1-4E0B-8B35-886B1160F319}"/>
              </a:ext>
            </a:extLst>
          </p:cNvPr>
          <p:cNvSpPr/>
          <p:nvPr/>
        </p:nvSpPr>
        <p:spPr>
          <a:xfrm>
            <a:off x="2395004" y="2404590"/>
            <a:ext cx="5128119" cy="68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Gyanendra </a:t>
            </a:r>
            <a:r>
              <a:rPr lang="en-US" sz="11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Gongal</a:t>
            </a: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Advisor (Food safety), Food and Fit, Healthier Populations and NCD, WHO Regional Office for South East Asia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CDFE5-8547-47E5-966C-5F500C77B6A7}"/>
              </a:ext>
            </a:extLst>
          </p:cNvPr>
          <p:cNvSpPr/>
          <p:nvPr/>
        </p:nvSpPr>
        <p:spPr>
          <a:xfrm>
            <a:off x="2349023" y="3412026"/>
            <a:ext cx="6075812" cy="47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Kaushik Banerjee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Scientist-National Research Centre for Grapes, Chairman India Section AOAC Intl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0494F1-3898-4360-962E-15F4171244D5}"/>
              </a:ext>
            </a:extLst>
          </p:cNvPr>
          <p:cNvSpPr/>
          <p:nvPr/>
        </p:nvSpPr>
        <p:spPr>
          <a:xfrm>
            <a:off x="2420498" y="5609606"/>
            <a:ext cx="3689162" cy="47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U K  Chatterjee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Pre Jury Chair 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CEO, TPM Consulting Co</a:t>
            </a:r>
          </a:p>
        </p:txBody>
      </p:sp>
      <p:pic>
        <p:nvPicPr>
          <p:cNvPr id="17" name="Picture 2" descr="Chindi Vasudevappa appointed VC- NIFTEM, Haryana | Indian Bureaucracy is an  Exclusive News Portal">
            <a:extLst>
              <a:ext uri="{FF2B5EF4-FFF2-40B4-BE49-F238E27FC236}">
                <a16:creationId xmlns:a16="http://schemas.microsoft.com/office/drawing/2014/main" id="{06773B52-DEC5-4B72-9211-000DBF474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3" b="15002"/>
          <a:stretch/>
        </p:blipFill>
        <p:spPr bwMode="auto">
          <a:xfrm>
            <a:off x="1298796" y="1196752"/>
            <a:ext cx="952645" cy="952645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">
            <a:extLst>
              <a:ext uri="{FF2B5EF4-FFF2-40B4-BE49-F238E27FC236}">
                <a16:creationId xmlns:a16="http://schemas.microsoft.com/office/drawing/2014/main" id="{8A1C05B5-7B62-4191-AB3F-64055B89B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1" y="251367"/>
            <a:ext cx="11133541" cy="83283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softEdge">
            <a:bevelT w="127000"/>
          </a:sp3d>
        </p:spPr>
        <p:txBody>
          <a:bodyPr wrap="none" anchor="ctr"/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5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the Jury </a:t>
            </a:r>
            <a:r>
              <a:rPr lang="en-US" sz="1575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&amp; Awards Committee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575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CII Award for Food Safety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C80A3-6D2D-4A3C-BC63-3D327E800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661" y="3275795"/>
            <a:ext cx="1009381" cy="95264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31DDFC-4702-45D4-ABA3-D248EAE3501A}"/>
              </a:ext>
            </a:extLst>
          </p:cNvPr>
          <p:cNvSpPr/>
          <p:nvPr/>
        </p:nvSpPr>
        <p:spPr>
          <a:xfrm>
            <a:off x="2318239" y="4446146"/>
            <a:ext cx="6624918" cy="68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Nimish Shah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MD, IAPMO India, Chairperson, CII Expert Group on Food Safety &amp; Quality and Formerly Unilever &amp; Toilet Board Coalition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20F80-D8B2-4F92-AEC2-1AB7C578C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571" y="4398615"/>
            <a:ext cx="834180" cy="95264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1544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  <a:solidFill>
            <a:srgbClr val="002060"/>
          </a:solidFill>
        </p:spPr>
        <p:txBody>
          <a:bodyPr/>
          <a:lstStyle/>
          <a:p>
            <a:r>
              <a:rPr lang="en-I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Award Feedback Report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/>
              <a:t>A 100+page document comprising</a:t>
            </a:r>
          </a:p>
          <a:p>
            <a:r>
              <a:rPr lang="en-IN" dirty="0"/>
              <a:t>Key Strengths and Opportunities for Improvement on each Checkpoint </a:t>
            </a:r>
          </a:p>
          <a:p>
            <a:r>
              <a:rPr lang="en-IN" dirty="0"/>
              <a:t>Covers Enablers and Results as captured during the On site Assessment</a:t>
            </a:r>
          </a:p>
          <a:p>
            <a:r>
              <a:rPr lang="en-IN" dirty="0"/>
              <a:t>Scoring as per Maturity Matrix</a:t>
            </a:r>
          </a:p>
          <a:p>
            <a:pPr marL="0" indent="0">
              <a:buNone/>
            </a:pPr>
            <a:r>
              <a:rPr lang="en-IN" b="1" dirty="0"/>
              <a:t>The Award Feedback Report Aims to :</a:t>
            </a:r>
          </a:p>
          <a:p>
            <a:r>
              <a:rPr lang="en-IN" dirty="0"/>
              <a:t>Stimulate solutions on food safety</a:t>
            </a:r>
          </a:p>
          <a:p>
            <a:r>
              <a:rPr lang="en-IN" dirty="0"/>
              <a:t>Help the FBO Develop a roadmap for its journey to Food Safety Excellence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DF8C7-AE40-4908-B9B6-428FB044311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3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2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2857"/>
            <a:ext cx="7772400" cy="18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br>
              <a:rPr lang="en-US" sz="4400" dirty="0"/>
            </a:br>
            <a:r>
              <a:rPr lang="en-US" sz="4400" dirty="0"/>
              <a:t>The Award Assessment Process</a:t>
            </a:r>
            <a:endParaRPr lang="en-IN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7E9CB-380B-438A-9195-B1FD501911E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747" y="171793"/>
            <a:ext cx="9144000" cy="576262"/>
          </a:xfrm>
          <a:solidFill>
            <a:srgbClr val="00206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Rigor of Assessment (More than 100 man hrs per Unit) </a:t>
            </a:r>
            <a:endParaRPr lang="en-I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954213"/>
            <a:ext cx="914400" cy="858837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1. Award Applications Invited</a:t>
            </a: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1814513"/>
            <a:ext cx="1066800" cy="102552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2. CII-FACE receives LOI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1746250"/>
            <a:ext cx="1295400" cy="139858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3. Eligibility checked Application Document sent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000" y="1600200"/>
            <a:ext cx="1524000" cy="1946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4. Assessor Training conducted for new Assessor pool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0" y="1752600"/>
            <a:ext cx="1524000" cy="1614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5. Refresher Training for existing assessors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3074988"/>
            <a:ext cx="1447800" cy="1019175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6. Assessor Teams composed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71600" y="2292350"/>
            <a:ext cx="3048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Right Arrow 17"/>
          <p:cNvSpPr/>
          <p:nvPr/>
        </p:nvSpPr>
        <p:spPr>
          <a:xfrm>
            <a:off x="2895600" y="2292350"/>
            <a:ext cx="3048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Right Arrow 18"/>
          <p:cNvSpPr/>
          <p:nvPr/>
        </p:nvSpPr>
        <p:spPr>
          <a:xfrm>
            <a:off x="4648200" y="2444750"/>
            <a:ext cx="3048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ight Arrow 19"/>
          <p:cNvSpPr/>
          <p:nvPr/>
        </p:nvSpPr>
        <p:spPr>
          <a:xfrm>
            <a:off x="6553200" y="2444750"/>
            <a:ext cx="2286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6" name="Right Arrow 25"/>
          <p:cNvSpPr/>
          <p:nvPr/>
        </p:nvSpPr>
        <p:spPr>
          <a:xfrm>
            <a:off x="6581775" y="3975100"/>
            <a:ext cx="5334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0" name="Right Arrow 29"/>
          <p:cNvSpPr/>
          <p:nvPr/>
        </p:nvSpPr>
        <p:spPr>
          <a:xfrm>
            <a:off x="8458200" y="2444750"/>
            <a:ext cx="457200" cy="228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2" name="Right Arrow 31"/>
          <p:cNvSpPr/>
          <p:nvPr/>
        </p:nvSpPr>
        <p:spPr>
          <a:xfrm>
            <a:off x="152400" y="3206750"/>
            <a:ext cx="228600" cy="152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" name="Flowchart: Decision 27"/>
          <p:cNvSpPr/>
          <p:nvPr/>
        </p:nvSpPr>
        <p:spPr>
          <a:xfrm>
            <a:off x="0" y="4419600"/>
            <a:ext cx="2819400" cy="1981200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7. Site Visits conducted  ~100 hrs / Assessment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31" name="Curved Right Arrow 30"/>
          <p:cNvSpPr/>
          <p:nvPr/>
        </p:nvSpPr>
        <p:spPr>
          <a:xfrm>
            <a:off x="228600" y="4267200"/>
            <a:ext cx="381000" cy="762000"/>
          </a:xfrm>
          <a:prstGeom prst="curved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Flowchart: Decision 32"/>
          <p:cNvSpPr/>
          <p:nvPr/>
        </p:nvSpPr>
        <p:spPr>
          <a:xfrm>
            <a:off x="2057400" y="3200400"/>
            <a:ext cx="2971800" cy="1828800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8. Feedback Reports and scores  reviewed for consistency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34" name="Flowchart: Decision 33"/>
          <p:cNvSpPr/>
          <p:nvPr/>
        </p:nvSpPr>
        <p:spPr>
          <a:xfrm>
            <a:off x="2971800" y="4876800"/>
            <a:ext cx="2895600" cy="1828800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9. Awards Committee  Meeting to verify award conduct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37" name="Bent-Up Arrow 36"/>
          <p:cNvSpPr/>
          <p:nvPr/>
        </p:nvSpPr>
        <p:spPr>
          <a:xfrm>
            <a:off x="2895600" y="4953000"/>
            <a:ext cx="381000" cy="45720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8" name="Down Arrow 37"/>
          <p:cNvSpPr/>
          <p:nvPr/>
        </p:nvSpPr>
        <p:spPr>
          <a:xfrm>
            <a:off x="4572000" y="4495800"/>
            <a:ext cx="152400" cy="381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Flowchart: Decision 38"/>
          <p:cNvSpPr/>
          <p:nvPr/>
        </p:nvSpPr>
        <p:spPr>
          <a:xfrm>
            <a:off x="4800600" y="3657600"/>
            <a:ext cx="2209800" cy="1905000"/>
          </a:xfrm>
          <a:prstGeom prst="flowChartDecision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10. Jury Meeting  </a:t>
            </a:r>
            <a:r>
              <a:rPr lang="en-US" sz="1600" b="1" dirty="0" err="1">
                <a:solidFill>
                  <a:schemeClr val="tx1"/>
                </a:solidFill>
              </a:rPr>
              <a:t>finalises</a:t>
            </a:r>
            <a:r>
              <a:rPr lang="en-US" sz="1600" b="1" dirty="0">
                <a:solidFill>
                  <a:schemeClr val="tx1"/>
                </a:solidFill>
              </a:rPr>
              <a:t> Winners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40" name="Bent-Up Arrow 39"/>
          <p:cNvSpPr/>
          <p:nvPr/>
        </p:nvSpPr>
        <p:spPr>
          <a:xfrm>
            <a:off x="5943600" y="5410200"/>
            <a:ext cx="381000" cy="45720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9" name="Rounded Rectangle 48"/>
          <p:cNvSpPr/>
          <p:nvPr/>
        </p:nvSpPr>
        <p:spPr>
          <a:xfrm>
            <a:off x="7173913" y="3486150"/>
            <a:ext cx="1752600" cy="1828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11.Awards Gala Night</a:t>
            </a:r>
          </a:p>
          <a:p>
            <a:pPr algn="ctr">
              <a:defRPr/>
            </a:pPr>
            <a:r>
              <a:rPr lang="en-US" dirty="0"/>
              <a:t> at CII Food Safety &amp; Quality  Summit</a:t>
            </a:r>
            <a:endParaRPr lang="en-IN" dirty="0"/>
          </a:p>
        </p:txBody>
      </p:sp>
      <p:sp>
        <p:nvSpPr>
          <p:cNvPr id="25" name="Down Arrow 24"/>
          <p:cNvSpPr/>
          <p:nvPr/>
        </p:nvSpPr>
        <p:spPr>
          <a:xfrm>
            <a:off x="8010525" y="5338763"/>
            <a:ext cx="122238" cy="25876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04474" name="Rounded Rectangle 26"/>
          <p:cNvSpPr>
            <a:spLocks noChangeArrowheads="1"/>
          </p:cNvSpPr>
          <p:nvPr/>
        </p:nvSpPr>
        <p:spPr bwMode="auto">
          <a:xfrm>
            <a:off x="6432550" y="5611813"/>
            <a:ext cx="2493963" cy="7747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/>
              <a:t>12. Despatch Feedback Reports to Applicants</a:t>
            </a:r>
            <a:endParaRPr lang="en-IN" sz="16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32</a:t>
            </a:fld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Box 2"/>
          <p:cNvSpPr txBox="1">
            <a:spLocks noChangeArrowheads="1"/>
          </p:cNvSpPr>
          <p:nvPr/>
        </p:nvSpPr>
        <p:spPr bwMode="auto">
          <a:xfrm>
            <a:off x="179512" y="136525"/>
            <a:ext cx="8496944" cy="83099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Criteria for Selecting Assessors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Black" pitchFamily="34" charset="0"/>
              </a:rPr>
              <a:t>for the Award Assessment</a:t>
            </a:r>
            <a:endParaRPr lang="en-IN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980" y="1772816"/>
            <a:ext cx="82940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 Participation in 2 day Assessor Training Course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Performance in Individual and Syndicate Exercises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Participation in Refresher Course (for existing practicing and qualified FS Award Assessor)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Extent of Exposure to ISO 22000 &amp; GFSI Standards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Qualified  FSMS and Quality Auditor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Implementation experience of FSMS &amp; QMS in Food Chain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Sector Specific Expertise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No. of Years of experience in Food Industry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  <a:cs typeface="Arial" charset="0"/>
              </a:rPr>
              <a:t>Non Competitor </a:t>
            </a:r>
            <a:r>
              <a:rPr lang="en-US" sz="2000" dirty="0" err="1">
                <a:latin typeface="Arial" charset="0"/>
                <a:cs typeface="Arial" charset="0"/>
              </a:rPr>
              <a:t>Organisation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en-IN" sz="2000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DF8C7-AE40-4908-B9B6-428FB044311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7C00-7591-4E64-8621-58CBD877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72816"/>
            <a:ext cx="7772400" cy="2505075"/>
          </a:xfrm>
        </p:spPr>
        <p:txBody>
          <a:bodyPr anchor="b">
            <a:normAutofit/>
          </a:bodyPr>
          <a:lstStyle/>
          <a:p>
            <a:r>
              <a:rPr lang="en-IN" dirty="0"/>
              <a:t>Food Safety Consideration, Criteria and Categories of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0E13-560D-4FD7-A55C-62F2F8E1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8774378-B088-44AC-8256-3CD18896272A}" type="slidenum">
              <a:rPr lang="en-IN" smtClean="0"/>
              <a:pPr>
                <a:spcAft>
                  <a:spcPts val="600"/>
                </a:spcAft>
              </a:pPr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187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512" y="332656"/>
            <a:ext cx="8712968" cy="1728192"/>
          </a:xfrm>
          <a:prstGeom prst="rect">
            <a:avLst/>
          </a:prstGeom>
          <a:solidFill>
            <a:srgbClr val="002060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The Most Coveted and Aspired for Award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on Food Safety Excellence – Maturity  Assessment</a:t>
            </a:r>
            <a:endParaRPr lang="en-AU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087" y="2243139"/>
            <a:ext cx="1601756" cy="4282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32-Point Star 4"/>
          <p:cNvSpPr/>
          <p:nvPr/>
        </p:nvSpPr>
        <p:spPr>
          <a:xfrm>
            <a:off x="5940152" y="2348880"/>
            <a:ext cx="2808312" cy="2808312"/>
          </a:xfrm>
          <a:prstGeom prst="star3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One of its Kind Award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4748"/>
            <a:ext cx="7886700" cy="814178"/>
          </a:xfrm>
          <a:solidFill>
            <a:srgbClr val="002060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 Considerations for the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u="sng" dirty="0"/>
              <a:t>The Award Focuses on Excellence of Prevention &amp; Mitigation of Food Safety Risks related to:</a:t>
            </a:r>
          </a:p>
          <a:p>
            <a:pPr marL="381000" indent="-381000">
              <a:buFont typeface="Wingdings" panose="05000000000000000000" pitchFamily="2" charset="2"/>
              <a:buChar char="ü"/>
            </a:pPr>
            <a:r>
              <a:rPr lang="en-US" dirty="0"/>
              <a:t>Physical Hazards</a:t>
            </a:r>
          </a:p>
          <a:p>
            <a:pPr marL="381000" indent="-381000">
              <a:buFont typeface="Wingdings" panose="05000000000000000000" pitchFamily="2" charset="2"/>
              <a:buChar char="ü"/>
            </a:pPr>
            <a:r>
              <a:rPr lang="en-US" dirty="0"/>
              <a:t>Chemical Hazards</a:t>
            </a:r>
          </a:p>
          <a:p>
            <a:pPr marL="381000" indent="-381000">
              <a:buFont typeface="Wingdings" panose="05000000000000000000" pitchFamily="2" charset="2"/>
              <a:buChar char="ü"/>
            </a:pPr>
            <a:r>
              <a:rPr lang="en-US" dirty="0"/>
              <a:t>Biological Hazards</a:t>
            </a:r>
          </a:p>
          <a:p>
            <a:pPr marL="381000" indent="-3810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dirty="0"/>
              <a:t>Allergens</a:t>
            </a:r>
          </a:p>
          <a:p>
            <a:pPr marL="381000" indent="-381000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US" dirty="0"/>
              <a:t>Regulatory requirements</a:t>
            </a:r>
          </a:p>
          <a:p>
            <a:pPr>
              <a:lnSpc>
                <a:spcPct val="100000"/>
              </a:lnSpc>
              <a:buNone/>
            </a:pPr>
            <a:r>
              <a:rPr lang="en-US" b="1" u="sng" dirty="0"/>
              <a:t>Does Not Include</a:t>
            </a:r>
          </a:p>
          <a:p>
            <a:pPr marL="348854" indent="-348854">
              <a:buFont typeface="Wingdings" panose="05000000000000000000" pitchFamily="2" charset="2"/>
              <a:buChar char="ü"/>
            </a:pPr>
            <a:r>
              <a:rPr lang="en-US" dirty="0"/>
              <a:t> Nutritional Aspects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C9492-4A72-4E3C-9D79-2510775FC3C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747099" y="332657"/>
            <a:ext cx="8120676" cy="1080252"/>
          </a:xfrm>
          <a:prstGeom prst="rect">
            <a:avLst/>
          </a:prstGeom>
          <a:solidFill>
            <a:srgbClr val="002060"/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Safety Maturity Criteria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Cutting across Sectors and Supply Chain 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4378-B088-44AC-8256-3CD18896272A}" type="slidenum">
              <a:rPr lang="en-IN" sz="788"/>
              <a:pPr/>
              <a:t>7</a:t>
            </a:fld>
            <a:endParaRPr lang="en-IN" sz="788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4188" y="3429000"/>
            <a:ext cx="931471" cy="24902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1493667" y="3407010"/>
            <a:ext cx="4659015" cy="6858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tx1"/>
                </a:solidFill>
              </a:rPr>
              <a:t>One of its kind Award on Food Safety in the country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520664" y="2724437"/>
            <a:ext cx="1282732" cy="6116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Hotels &amp; Restaurants,  Catering: 2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93659" y="2160936"/>
            <a:ext cx="1282732" cy="431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Street Food: 1 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005827" y="2140156"/>
            <a:ext cx="1282732" cy="431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Manufacturing: 3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005827" y="2715175"/>
            <a:ext cx="1282732" cy="6208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Wholesale  &amp; Warehousing- Criteria 4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82838" y="5129321"/>
            <a:ext cx="1282732" cy="644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8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Primary Production Dairy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398380" y="4163768"/>
            <a:ext cx="1754301" cy="742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11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Performance Excellence in Food Testing Labs 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60498" y="2649679"/>
            <a:ext cx="1692184" cy="7087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Mfg of Pesticides, Cleaning &amp; Sanitation, Packaging : 6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63992" y="2132856"/>
            <a:ext cx="1692184" cy="431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Primary Production F/V Fresh Produce - Criteria 5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78299" y="5074458"/>
            <a:ext cx="1383563" cy="6704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10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e- Commerce- Packaged Food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896417" y="4163764"/>
            <a:ext cx="1383563" cy="7641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9 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e- Commerce- Grocery 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3528" y="4163764"/>
            <a:ext cx="2442873" cy="7641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7</a:t>
            </a:r>
          </a:p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Joint Application for Excellence in FS through Partnership Development</a:t>
            </a:r>
            <a:endParaRPr lang="en-IN" sz="105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398389" y="5100641"/>
            <a:ext cx="1754292" cy="6442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</a:rPr>
              <a:t>12 Innovations in FSMS</a:t>
            </a:r>
          </a:p>
        </p:txBody>
      </p:sp>
      <p:sp>
        <p:nvSpPr>
          <p:cNvPr id="19" name="Explosion 2 17">
            <a:extLst>
              <a:ext uri="{FF2B5EF4-FFF2-40B4-BE49-F238E27FC236}">
                <a16:creationId xmlns:a16="http://schemas.microsoft.com/office/drawing/2014/main" id="{83678962-8FBE-4CF8-B884-8FBD441D438F}"/>
              </a:ext>
            </a:extLst>
          </p:cNvPr>
          <p:cNvSpPr/>
          <p:nvPr/>
        </p:nvSpPr>
        <p:spPr>
          <a:xfrm>
            <a:off x="7524327" y="2924943"/>
            <a:ext cx="1580925" cy="2204377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Micro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SMB,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Large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Rising Star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" y="353719"/>
            <a:ext cx="8358188" cy="719847"/>
          </a:xfrm>
          <a:noFill/>
          <a:effectLst/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  <a:defRPr/>
            </a:pPr>
            <a:b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Category, Size and Sector Specific Recognitions</a:t>
            </a:r>
            <a:endParaRPr lang="en-IN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0894793"/>
              </p:ext>
            </p:extLst>
          </p:nvPr>
        </p:nvGraphicFramePr>
        <p:xfrm>
          <a:off x="191729" y="1218432"/>
          <a:ext cx="8760542" cy="545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074362" y="1522914"/>
            <a:ext cx="2378366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000" b="1" dirty="0">
                <a:solidFill>
                  <a:schemeClr val="tx1"/>
                </a:solidFill>
              </a:rPr>
              <a:t>Sectors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3571" y="1492777"/>
            <a:ext cx="1438214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US" sz="2000" b="1" dirty="0"/>
              <a:t>Size/Scale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1421" y="1508166"/>
            <a:ext cx="12736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/>
              <a:t>Category</a:t>
            </a:r>
            <a:endParaRPr lang="en-I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DF8C7-AE40-4908-B9B6-428FB044311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43904"/>
              </p:ext>
            </p:extLst>
          </p:nvPr>
        </p:nvGraphicFramePr>
        <p:xfrm>
          <a:off x="38747" y="260648"/>
          <a:ext cx="9105253" cy="7001211"/>
        </p:xfrm>
        <a:graphic>
          <a:graphicData uri="http://schemas.openxmlformats.org/drawingml/2006/table">
            <a:tbl>
              <a:tblPr/>
              <a:tblGrid>
                <a:gridCol w="324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15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Nature of Business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Large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(Above 10  Crore)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Small &amp; Medium (10 Crore and below)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Number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Basis of Criteria</a:t>
                      </a:r>
                      <a:endParaRPr lang="en-IN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Food Vendors (Mobile Carts and stalls, 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Meat Shops, Sweet Meat Shops, Confectioneries, Vending and Dispensing.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1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1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Based on FSSAI Checkpoints and CII 14 Point Check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Food Service :  Hotels &amp; Eateries (Involved in Preparation, Serving, Take </a:t>
                      </a:r>
                      <a:r>
                        <a:rPr lang="en-GB" sz="11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Aways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with Permanent Establishment and Address) </a:t>
                      </a:r>
                      <a:r>
                        <a:rPr lang="en-GB" sz="1100" kern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e.g</a:t>
                      </a: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: Restaurants, Catering, Institutional Canteens, Food Courts)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 2 Large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 2  for SMB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Based on ISO 22000: 2018, FSSR and PRP for Food Service establishments Having permanent addresses + Change Management Initiatives + Social Compliance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Manufacturing 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(Food Processing Companies)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3 Large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3 for SMB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Based on ISO 22000: 2018 ISO 22002-1 + FSSR, Change Management Initiatives + Social Compliance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Food Service :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Food Wholesale, Retail, Warehousing, Transportation, C&amp;F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4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4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Based on FSSR + Risk Analysis + Social Compliance+ Change Management Initiatives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Primary Production: Fruits and Vegetables Fresh Produce (On-farm practices, Grading, Packing, Dispatch)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5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5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Based on Global Gap, Codex Standards + Social and Regulatory Compliance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Packaging &amp; Food Chain Inputs Providers  (Manufacturing of  Packaging material, Cleaning &amp; Sanitation, Food Equipment, Pest Control)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6</a:t>
                      </a:r>
                      <a:endParaRPr lang="en-IN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Criteria 6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Based on ISO 22000: 2018 &amp; Best Practices in PRP&amp;GMP, Change Management Initiatives + Social &amp; Regulatory Compliance</a:t>
                      </a:r>
                      <a:endParaRPr lang="en-IN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4523" marT="10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Joint Application of Customer &amp;Supplier / Co-Packers / Franchise / 3rd Party – Food Safety Excellence through Partnership Development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7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7</a:t>
                      </a:r>
                    </a:p>
                  </a:txBody>
                  <a:tcPr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7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Best Practices in Partnership Development + Criteria 3 or Criteria 2 as applicable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Primary Production: </a:t>
                      </a:r>
                      <a:b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</a:b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Dairy Farm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8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8</a:t>
                      </a:r>
                    </a:p>
                  </a:txBody>
                  <a:tcPr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8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Based on GLOBAL GAP  + Social Compliance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E-commerce- Online Marketplace (Grocery, fresh fruits and Vegetables &amp;  food products)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9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9</a:t>
                      </a:r>
                    </a:p>
                  </a:txBody>
                  <a:tcPr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9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Based on FSSAI checkpoints for online food delivery  + ISO 22000:2018 + FSSR for retail &amp; distribution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22312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E-commerce-Ready to eat cooked Meal 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10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10</a:t>
                      </a:r>
                    </a:p>
                  </a:txBody>
                  <a:tcPr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10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Based on FSSAI checkpoints for catering and  online food delivery  + ISO 22000:2018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545242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Laboratories : Performance of Food Analysis &amp; Testing Labs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11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11</a:t>
                      </a:r>
                    </a:p>
                  </a:txBody>
                  <a:tcPr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11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Based on ISO 17025:2017, Best Practices &amp; Leadership Initiatives + Statutory &amp; Social Compliance 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331030"/>
                  </a:ext>
                </a:extLst>
              </a:tr>
              <a:tr h="284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Innovations with FSMS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12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12</a:t>
                      </a:r>
                    </a:p>
                  </a:txBody>
                  <a:tcPr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Criteria 12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Innovation  Best Practices with FSMS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</a:t>
                      </a:r>
                    </a:p>
                  </a:txBody>
                  <a:tcPr marR="4445" marT="12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32029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55776" y="1"/>
            <a:ext cx="5256584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chemeClr val="tx2"/>
                </a:solidFill>
              </a:rPr>
              <a:t>Basis of Award Assessment Criteria  : 2020</a:t>
            </a:r>
            <a:endParaRPr lang="en-IN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1476</TotalTime>
  <Words>2991</Words>
  <Application>Microsoft Office PowerPoint</Application>
  <PresentationFormat>On-screen Show (4:3)</PresentationFormat>
  <Paragraphs>685</Paragraphs>
  <Slides>33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Aharoni</vt:lpstr>
      <vt:lpstr>Arial</vt:lpstr>
      <vt:lpstr>Arial Black</vt:lpstr>
      <vt:lpstr>Calibri</vt:lpstr>
      <vt:lpstr>Century Gothic</vt:lpstr>
      <vt:lpstr>Courier New</vt:lpstr>
      <vt:lpstr>Palatino Linotype</vt:lpstr>
      <vt:lpstr>PalmSprings</vt:lpstr>
      <vt:lpstr>Times New Roman</vt:lpstr>
      <vt:lpstr>Wingdings</vt:lpstr>
      <vt:lpstr>Executive</vt:lpstr>
      <vt:lpstr>PowerPoint Presentation</vt:lpstr>
      <vt:lpstr> Building a Culture of Excellence, Identifying Role Models  &amp; Promoting Global Benchmarks On Food Safety</vt:lpstr>
      <vt:lpstr>PowerPoint Presentation</vt:lpstr>
      <vt:lpstr>Food Safety Consideration, Criteria and Categories of Recognition</vt:lpstr>
      <vt:lpstr>PowerPoint Presentation</vt:lpstr>
      <vt:lpstr>Food Safety Considerations for the Award</vt:lpstr>
      <vt:lpstr> Food Safety Maturity Criteria   Cutting across Sectors and Supply Chain </vt:lpstr>
      <vt:lpstr>  Category, Size and Sector Specific Recognitions</vt:lpstr>
      <vt:lpstr>PowerPoint Presentation</vt:lpstr>
      <vt:lpstr>Pledged to Confidentiality</vt:lpstr>
      <vt:lpstr>PowerPoint Presentation</vt:lpstr>
      <vt:lpstr>Why this Award</vt:lpstr>
      <vt:lpstr>PowerPoint Presentation</vt:lpstr>
      <vt:lpstr>PowerPoint Presentation</vt:lpstr>
      <vt:lpstr>The Growth Statistics Identifying Role Models &amp; Promoting Global Benchmarks On Food Safety </vt:lpstr>
      <vt:lpstr>Regional Segmentation of Applicant Companies without Micro Sector</vt:lpstr>
      <vt:lpstr>Size wise Applicants 2019, 2020 &amp; 2021</vt:lpstr>
      <vt:lpstr>Sector wise Applicants 2019, 2020 &amp; 2021</vt:lpstr>
      <vt:lpstr>PowerPoint Presentation</vt:lpstr>
      <vt:lpstr>PowerPoint Presentation</vt:lpstr>
      <vt:lpstr>Marks Distribution: Manufacturing Criteria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Innovation Management for Food Safety  (Approaches, Technologies &amp; Processes,  Methodologies and Others)</vt:lpstr>
      <vt:lpstr>What is Maturity Assessment</vt:lpstr>
      <vt:lpstr>What is Maturity Assessment of Food Safety</vt:lpstr>
      <vt:lpstr>The Award Feedback Report </vt:lpstr>
      <vt:lpstr> The Award Assessment Process</vt:lpstr>
      <vt:lpstr>The Rigor of Assessment (More than 100 man hrs per Unit)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sanket</dc:creator>
  <cp:lastModifiedBy>Tarun Gupta</cp:lastModifiedBy>
  <cp:revision>109</cp:revision>
  <dcterms:created xsi:type="dcterms:W3CDTF">2017-05-19T03:28:08Z</dcterms:created>
  <dcterms:modified xsi:type="dcterms:W3CDTF">2022-02-01T05:04:30Z</dcterms:modified>
</cp:coreProperties>
</file>